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367" r:id="rId2"/>
    <p:sldId id="339" r:id="rId3"/>
    <p:sldId id="342" r:id="rId4"/>
    <p:sldId id="373" r:id="rId5"/>
    <p:sldId id="360" r:id="rId6"/>
    <p:sldId id="374" r:id="rId7"/>
    <p:sldId id="359" r:id="rId8"/>
    <p:sldId id="341" r:id="rId9"/>
    <p:sldId id="375" r:id="rId10"/>
    <p:sldId id="361" r:id="rId11"/>
    <p:sldId id="362" r:id="rId12"/>
    <p:sldId id="363" r:id="rId13"/>
    <p:sldId id="364" r:id="rId14"/>
    <p:sldId id="365" r:id="rId15"/>
    <p:sldId id="366" r:id="rId16"/>
    <p:sldId id="376" r:id="rId17"/>
    <p:sldId id="32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vonne Davies" initials="YD" lastIdx="1" clrIdx="0">
    <p:extLst>
      <p:ext uri="{19B8F6BF-5375-455C-9EA6-DF929625EA0E}">
        <p15:presenceInfo xmlns:p15="http://schemas.microsoft.com/office/powerpoint/2012/main" userId="ee496ef3e2fe7c9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6C60"/>
    <a:srgbClr val="416F6D"/>
    <a:srgbClr val="45716B"/>
    <a:srgbClr val="3F6065"/>
    <a:srgbClr val="3FB935"/>
    <a:srgbClr val="3F7157"/>
    <a:srgbClr val="32604A"/>
    <a:srgbClr val="3F7B5F"/>
    <a:srgbClr val="3F7B65"/>
    <a:srgbClr val="3F65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D0CE77-0F37-4CA9-8D93-35020A9F6588}" v="98" dt="2025-11-03T06:12:35.7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70"/>
    <p:restoredTop sz="87451" autoAdjust="0"/>
  </p:normalViewPr>
  <p:slideViewPr>
    <p:cSldViewPr snapToGrid="0" snapToObjects="1">
      <p:cViewPr varScale="1">
        <p:scale>
          <a:sx n="72" d="100"/>
          <a:sy n="72" d="100"/>
        </p:scale>
        <p:origin x="643" y="-15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2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 BLISS" userId="36d7999a82feedcc" providerId="LiveId" clId="{DF1A63F4-3769-4770-A400-418040E64E25}"/>
    <pc:docChg chg="custSel addSld delSld modSld sldOrd">
      <pc:chgData name="NIC BLISS" userId="36d7999a82feedcc" providerId="LiveId" clId="{DF1A63F4-3769-4770-A400-418040E64E25}" dt="2025-11-03T06:12:35.789" v="3161" actId="14100"/>
      <pc:docMkLst>
        <pc:docMk/>
      </pc:docMkLst>
      <pc:sldChg chg="modSp mod">
        <pc:chgData name="NIC BLISS" userId="36d7999a82feedcc" providerId="LiveId" clId="{DF1A63F4-3769-4770-A400-418040E64E25}" dt="2025-10-31T10:10:24.426" v="626" actId="20577"/>
        <pc:sldMkLst>
          <pc:docMk/>
          <pc:sldMk cId="2005796238" sldId="339"/>
        </pc:sldMkLst>
        <pc:spChg chg="mod">
          <ac:chgData name="NIC BLISS" userId="36d7999a82feedcc" providerId="LiveId" clId="{DF1A63F4-3769-4770-A400-418040E64E25}" dt="2025-10-31T10:10:24.426" v="626" actId="20577"/>
          <ac:spMkLst>
            <pc:docMk/>
            <pc:sldMk cId="2005796238" sldId="339"/>
            <ac:spMk id="4" creationId="{EC21F4C2-422D-542B-9B52-0FC0AEC5E163}"/>
          </ac:spMkLst>
        </pc:spChg>
      </pc:sldChg>
      <pc:sldChg chg="modSp mod">
        <pc:chgData name="NIC BLISS" userId="36d7999a82feedcc" providerId="LiveId" clId="{DF1A63F4-3769-4770-A400-418040E64E25}" dt="2025-10-31T10:44:15.360" v="2708" actId="20577"/>
        <pc:sldMkLst>
          <pc:docMk/>
          <pc:sldMk cId="3702159307" sldId="341"/>
        </pc:sldMkLst>
        <pc:spChg chg="mod">
          <ac:chgData name="NIC BLISS" userId="36d7999a82feedcc" providerId="LiveId" clId="{DF1A63F4-3769-4770-A400-418040E64E25}" dt="2025-10-31T10:44:15.360" v="2708" actId="20577"/>
          <ac:spMkLst>
            <pc:docMk/>
            <pc:sldMk cId="3702159307" sldId="341"/>
            <ac:spMk id="4" creationId="{EC21F4C2-422D-542B-9B52-0FC0AEC5E163}"/>
          </ac:spMkLst>
        </pc:spChg>
      </pc:sldChg>
      <pc:sldChg chg="add del setBg">
        <pc:chgData name="NIC BLISS" userId="36d7999a82feedcc" providerId="LiveId" clId="{DF1A63F4-3769-4770-A400-418040E64E25}" dt="2025-10-31T10:09:56.036" v="600"/>
        <pc:sldMkLst>
          <pc:docMk/>
          <pc:sldMk cId="3271232430" sldId="342"/>
        </pc:sldMkLst>
      </pc:sldChg>
      <pc:sldChg chg="delSp modSp mod">
        <pc:chgData name="NIC BLISS" userId="36d7999a82feedcc" providerId="LiveId" clId="{DF1A63F4-3769-4770-A400-418040E64E25}" dt="2025-10-31T10:45:55.593" v="2894" actId="255"/>
        <pc:sldMkLst>
          <pc:docMk/>
          <pc:sldMk cId="1328558520" sldId="359"/>
        </pc:sldMkLst>
        <pc:spChg chg="mod">
          <ac:chgData name="NIC BLISS" userId="36d7999a82feedcc" providerId="LiveId" clId="{DF1A63F4-3769-4770-A400-418040E64E25}" dt="2025-10-31T10:45:55.593" v="2894" actId="255"/>
          <ac:spMkLst>
            <pc:docMk/>
            <pc:sldMk cId="1328558520" sldId="359"/>
            <ac:spMk id="4" creationId="{EC21F4C2-422D-542B-9B52-0FC0AEC5E163}"/>
          </ac:spMkLst>
        </pc:spChg>
      </pc:sldChg>
      <pc:sldChg chg="modSp mod">
        <pc:chgData name="NIC BLISS" userId="36d7999a82feedcc" providerId="LiveId" clId="{DF1A63F4-3769-4770-A400-418040E64E25}" dt="2025-10-31T10:19:24.902" v="1269" actId="20577"/>
        <pc:sldMkLst>
          <pc:docMk/>
          <pc:sldMk cId="407860945" sldId="360"/>
        </pc:sldMkLst>
        <pc:spChg chg="mod">
          <ac:chgData name="NIC BLISS" userId="36d7999a82feedcc" providerId="LiveId" clId="{DF1A63F4-3769-4770-A400-418040E64E25}" dt="2025-10-31T10:19:24.902" v="1269" actId="20577"/>
          <ac:spMkLst>
            <pc:docMk/>
            <pc:sldMk cId="407860945" sldId="360"/>
            <ac:spMk id="4" creationId="{EC21F4C2-422D-542B-9B52-0FC0AEC5E163}"/>
          </ac:spMkLst>
        </pc:spChg>
      </pc:sldChg>
      <pc:sldChg chg="modSp mod">
        <pc:chgData name="NIC BLISS" userId="36d7999a82feedcc" providerId="LiveId" clId="{DF1A63F4-3769-4770-A400-418040E64E25}" dt="2025-11-03T05:51:56.521" v="3036" actId="20577"/>
        <pc:sldMkLst>
          <pc:docMk/>
          <pc:sldMk cId="3615451143" sldId="361"/>
        </pc:sldMkLst>
        <pc:spChg chg="mod">
          <ac:chgData name="NIC BLISS" userId="36d7999a82feedcc" providerId="LiveId" clId="{DF1A63F4-3769-4770-A400-418040E64E25}" dt="2025-11-03T05:51:56.521" v="3036" actId="20577"/>
          <ac:spMkLst>
            <pc:docMk/>
            <pc:sldMk cId="3615451143" sldId="361"/>
            <ac:spMk id="4" creationId="{EC21F4C2-422D-542B-9B52-0FC0AEC5E163}"/>
          </ac:spMkLst>
        </pc:spChg>
      </pc:sldChg>
      <pc:sldChg chg="modSp mod">
        <pc:chgData name="NIC BLISS" userId="36d7999a82feedcc" providerId="LiveId" clId="{DF1A63F4-3769-4770-A400-418040E64E25}" dt="2025-10-30T18:05:09.378" v="306" actId="20577"/>
        <pc:sldMkLst>
          <pc:docMk/>
          <pc:sldMk cId="657195698" sldId="362"/>
        </pc:sldMkLst>
        <pc:spChg chg="mod">
          <ac:chgData name="NIC BLISS" userId="36d7999a82feedcc" providerId="LiveId" clId="{DF1A63F4-3769-4770-A400-418040E64E25}" dt="2025-10-30T18:05:09.378" v="306" actId="20577"/>
          <ac:spMkLst>
            <pc:docMk/>
            <pc:sldMk cId="657195698" sldId="362"/>
            <ac:spMk id="4" creationId="{EC21F4C2-422D-542B-9B52-0FC0AEC5E163}"/>
          </ac:spMkLst>
        </pc:spChg>
      </pc:sldChg>
      <pc:sldChg chg="modSp mod">
        <pc:chgData name="NIC BLISS" userId="36d7999a82feedcc" providerId="LiveId" clId="{DF1A63F4-3769-4770-A400-418040E64E25}" dt="2025-10-30T18:26:33.923" v="327" actId="20577"/>
        <pc:sldMkLst>
          <pc:docMk/>
          <pc:sldMk cId="57840731" sldId="363"/>
        </pc:sldMkLst>
        <pc:spChg chg="mod">
          <ac:chgData name="NIC BLISS" userId="36d7999a82feedcc" providerId="LiveId" clId="{DF1A63F4-3769-4770-A400-418040E64E25}" dt="2025-10-30T18:26:33.923" v="327" actId="20577"/>
          <ac:spMkLst>
            <pc:docMk/>
            <pc:sldMk cId="57840731" sldId="363"/>
            <ac:spMk id="4" creationId="{EC21F4C2-422D-542B-9B52-0FC0AEC5E163}"/>
          </ac:spMkLst>
        </pc:spChg>
      </pc:sldChg>
      <pc:sldChg chg="modSp mod">
        <pc:chgData name="NIC BLISS" userId="36d7999a82feedcc" providerId="LiveId" clId="{DF1A63F4-3769-4770-A400-418040E64E25}" dt="2025-10-30T18:42:14.578" v="376" actId="20577"/>
        <pc:sldMkLst>
          <pc:docMk/>
          <pc:sldMk cId="976187380" sldId="364"/>
        </pc:sldMkLst>
        <pc:spChg chg="mod">
          <ac:chgData name="NIC BLISS" userId="36d7999a82feedcc" providerId="LiveId" clId="{DF1A63F4-3769-4770-A400-418040E64E25}" dt="2025-10-30T18:42:14.578" v="376" actId="20577"/>
          <ac:spMkLst>
            <pc:docMk/>
            <pc:sldMk cId="976187380" sldId="364"/>
            <ac:spMk id="4" creationId="{EC21F4C2-422D-542B-9B52-0FC0AEC5E163}"/>
          </ac:spMkLst>
        </pc:spChg>
      </pc:sldChg>
      <pc:sldChg chg="modSp mod">
        <pc:chgData name="NIC BLISS" userId="36d7999a82feedcc" providerId="LiveId" clId="{DF1A63F4-3769-4770-A400-418040E64E25}" dt="2025-10-31T10:02:43.737" v="479" actId="20577"/>
        <pc:sldMkLst>
          <pc:docMk/>
          <pc:sldMk cId="2946976441" sldId="365"/>
        </pc:sldMkLst>
        <pc:spChg chg="mod">
          <ac:chgData name="NIC BLISS" userId="36d7999a82feedcc" providerId="LiveId" clId="{DF1A63F4-3769-4770-A400-418040E64E25}" dt="2025-10-31T10:02:43.737" v="479" actId="20577"/>
          <ac:spMkLst>
            <pc:docMk/>
            <pc:sldMk cId="2946976441" sldId="365"/>
            <ac:spMk id="4" creationId="{EC21F4C2-422D-542B-9B52-0FC0AEC5E163}"/>
          </ac:spMkLst>
        </pc:spChg>
      </pc:sldChg>
      <pc:sldChg chg="modSp mod">
        <pc:chgData name="NIC BLISS" userId="36d7999a82feedcc" providerId="LiveId" clId="{DF1A63F4-3769-4770-A400-418040E64E25}" dt="2025-10-31T10:06:10.865" v="524" actId="20577"/>
        <pc:sldMkLst>
          <pc:docMk/>
          <pc:sldMk cId="1524523521" sldId="366"/>
        </pc:sldMkLst>
        <pc:spChg chg="mod">
          <ac:chgData name="NIC BLISS" userId="36d7999a82feedcc" providerId="LiveId" clId="{DF1A63F4-3769-4770-A400-418040E64E25}" dt="2025-10-31T10:06:10.865" v="524" actId="20577"/>
          <ac:spMkLst>
            <pc:docMk/>
            <pc:sldMk cId="1524523521" sldId="366"/>
            <ac:spMk id="4" creationId="{EC21F4C2-422D-542B-9B52-0FC0AEC5E163}"/>
          </ac:spMkLst>
        </pc:spChg>
      </pc:sldChg>
      <pc:sldChg chg="add ord">
        <pc:chgData name="NIC BLISS" userId="36d7999a82feedcc" providerId="LiveId" clId="{DF1A63F4-3769-4770-A400-418040E64E25}" dt="2025-10-31T10:10:01.958" v="602"/>
        <pc:sldMkLst>
          <pc:docMk/>
          <pc:sldMk cId="512907907" sldId="367"/>
        </pc:sldMkLst>
      </pc:sldChg>
      <pc:sldChg chg="modSp add del mod setBg">
        <pc:chgData name="NIC BLISS" userId="36d7999a82feedcc" providerId="LiveId" clId="{DF1A63F4-3769-4770-A400-418040E64E25}" dt="2025-10-31T10:47:34.697" v="2961" actId="20577"/>
        <pc:sldMkLst>
          <pc:docMk/>
          <pc:sldMk cId="3092913091" sldId="373"/>
        </pc:sldMkLst>
        <pc:spChg chg="mod">
          <ac:chgData name="NIC BLISS" userId="36d7999a82feedcc" providerId="LiveId" clId="{DF1A63F4-3769-4770-A400-418040E64E25}" dt="2025-10-31T10:47:34.697" v="2961" actId="20577"/>
          <ac:spMkLst>
            <pc:docMk/>
            <pc:sldMk cId="3092913091" sldId="373"/>
            <ac:spMk id="4" creationId="{4D9D6592-0E04-D1E6-F6A7-8F37A73A4DEF}"/>
          </ac:spMkLst>
        </pc:spChg>
      </pc:sldChg>
      <pc:sldChg chg="modSp add mod">
        <pc:chgData name="NIC BLISS" userId="36d7999a82feedcc" providerId="LiveId" clId="{DF1A63F4-3769-4770-A400-418040E64E25}" dt="2025-10-31T10:33:41.751" v="2031" actId="20577"/>
        <pc:sldMkLst>
          <pc:docMk/>
          <pc:sldMk cId="1667457578" sldId="374"/>
        </pc:sldMkLst>
        <pc:spChg chg="mod">
          <ac:chgData name="NIC BLISS" userId="36d7999a82feedcc" providerId="LiveId" clId="{DF1A63F4-3769-4770-A400-418040E64E25}" dt="2025-10-31T10:33:41.751" v="2031" actId="20577"/>
          <ac:spMkLst>
            <pc:docMk/>
            <pc:sldMk cId="1667457578" sldId="374"/>
            <ac:spMk id="4" creationId="{872D1F04-8916-C2F2-2B3C-7ADD97563663}"/>
          </ac:spMkLst>
        </pc:spChg>
      </pc:sldChg>
      <pc:sldChg chg="delSp modSp add mod">
        <pc:chgData name="NIC BLISS" userId="36d7999a82feedcc" providerId="LiveId" clId="{DF1A63F4-3769-4770-A400-418040E64E25}" dt="2025-10-31T10:45:01.865" v="2837" actId="20577"/>
        <pc:sldMkLst>
          <pc:docMk/>
          <pc:sldMk cId="80350357" sldId="375"/>
        </pc:sldMkLst>
        <pc:spChg chg="mod">
          <ac:chgData name="NIC BLISS" userId="36d7999a82feedcc" providerId="LiveId" clId="{DF1A63F4-3769-4770-A400-418040E64E25}" dt="2025-10-31T10:45:01.865" v="2837" actId="20577"/>
          <ac:spMkLst>
            <pc:docMk/>
            <pc:sldMk cId="80350357" sldId="375"/>
            <ac:spMk id="4" creationId="{86D5EBBD-9EA1-E38E-B779-8E6BA3C9064F}"/>
          </ac:spMkLst>
        </pc:spChg>
      </pc:sldChg>
      <pc:sldChg chg="addSp modSp add mod">
        <pc:chgData name="NIC BLISS" userId="36d7999a82feedcc" providerId="LiveId" clId="{DF1A63F4-3769-4770-A400-418040E64E25}" dt="2025-11-03T06:12:35.789" v="3161" actId="14100"/>
        <pc:sldMkLst>
          <pc:docMk/>
          <pc:sldMk cId="3608339869" sldId="376"/>
        </pc:sldMkLst>
        <pc:spChg chg="mod">
          <ac:chgData name="NIC BLISS" userId="36d7999a82feedcc" providerId="LiveId" clId="{DF1A63F4-3769-4770-A400-418040E64E25}" dt="2025-11-03T06:04:53.174" v="3066" actId="20577"/>
          <ac:spMkLst>
            <pc:docMk/>
            <pc:sldMk cId="3608339869" sldId="376"/>
            <ac:spMk id="4" creationId="{EABB70CA-79DD-3AD9-31D0-AD00891A4B43}"/>
          </ac:spMkLst>
        </pc:spChg>
        <pc:spChg chg="add">
          <ac:chgData name="NIC BLISS" userId="36d7999a82feedcc" providerId="LiveId" clId="{DF1A63F4-3769-4770-A400-418040E64E25}" dt="2025-11-03T06:04:22.704" v="3061"/>
          <ac:spMkLst>
            <pc:docMk/>
            <pc:sldMk cId="3608339869" sldId="376"/>
            <ac:spMk id="5" creationId="{51386171-362A-D1F0-646A-B7B42FEA5B42}"/>
          </ac:spMkLst>
        </pc:spChg>
        <pc:spChg chg="add">
          <ac:chgData name="NIC BLISS" userId="36d7999a82feedcc" providerId="LiveId" clId="{DF1A63F4-3769-4770-A400-418040E64E25}" dt="2025-11-03T06:04:22.704" v="3061"/>
          <ac:spMkLst>
            <pc:docMk/>
            <pc:sldMk cId="3608339869" sldId="376"/>
            <ac:spMk id="6" creationId="{53B4BC0B-F496-DDE0-F8BE-F15E8CC1222E}"/>
          </ac:spMkLst>
        </pc:spChg>
        <pc:spChg chg="add">
          <ac:chgData name="NIC BLISS" userId="36d7999a82feedcc" providerId="LiveId" clId="{DF1A63F4-3769-4770-A400-418040E64E25}" dt="2025-11-03T06:04:22.704" v="3061"/>
          <ac:spMkLst>
            <pc:docMk/>
            <pc:sldMk cId="3608339869" sldId="376"/>
            <ac:spMk id="7" creationId="{8631651D-AD68-A9F7-8ED8-BD67EEADBBE9}"/>
          </ac:spMkLst>
        </pc:spChg>
        <pc:spChg chg="add">
          <ac:chgData name="NIC BLISS" userId="36d7999a82feedcc" providerId="LiveId" clId="{DF1A63F4-3769-4770-A400-418040E64E25}" dt="2025-11-03T06:04:22.704" v="3061"/>
          <ac:spMkLst>
            <pc:docMk/>
            <pc:sldMk cId="3608339869" sldId="376"/>
            <ac:spMk id="8" creationId="{090A6A9E-1DE9-C853-718A-7C123A7FA757}"/>
          </ac:spMkLst>
        </pc:spChg>
        <pc:spChg chg="add">
          <ac:chgData name="NIC BLISS" userId="36d7999a82feedcc" providerId="LiveId" clId="{DF1A63F4-3769-4770-A400-418040E64E25}" dt="2025-11-03T06:04:22.704" v="3061"/>
          <ac:spMkLst>
            <pc:docMk/>
            <pc:sldMk cId="3608339869" sldId="376"/>
            <ac:spMk id="10" creationId="{09A4EDC4-0DA1-04AF-9FBD-7AFF60981738}"/>
          </ac:spMkLst>
        </pc:spChg>
        <pc:spChg chg="add">
          <ac:chgData name="NIC BLISS" userId="36d7999a82feedcc" providerId="LiveId" clId="{DF1A63F4-3769-4770-A400-418040E64E25}" dt="2025-11-03T06:04:22.704" v="3061"/>
          <ac:spMkLst>
            <pc:docMk/>
            <pc:sldMk cId="3608339869" sldId="376"/>
            <ac:spMk id="12" creationId="{A6329E0E-A850-FF5A-3BCC-D5E7C6AFC82C}"/>
          </ac:spMkLst>
        </pc:spChg>
        <pc:spChg chg="add">
          <ac:chgData name="NIC BLISS" userId="36d7999a82feedcc" providerId="LiveId" clId="{DF1A63F4-3769-4770-A400-418040E64E25}" dt="2025-11-03T06:04:22.704" v="3061"/>
          <ac:spMkLst>
            <pc:docMk/>
            <pc:sldMk cId="3608339869" sldId="376"/>
            <ac:spMk id="16" creationId="{78F67206-FCD8-04FB-6EFE-4883963A63A1}"/>
          </ac:spMkLst>
        </pc:spChg>
        <pc:spChg chg="add">
          <ac:chgData name="NIC BLISS" userId="36d7999a82feedcc" providerId="LiveId" clId="{DF1A63F4-3769-4770-A400-418040E64E25}" dt="2025-11-03T06:04:22.704" v="3061"/>
          <ac:spMkLst>
            <pc:docMk/>
            <pc:sldMk cId="3608339869" sldId="376"/>
            <ac:spMk id="18" creationId="{28C5DCB8-D9E1-68CD-7FAF-9714DAEE083B}"/>
          </ac:spMkLst>
        </pc:spChg>
        <pc:spChg chg="add">
          <ac:chgData name="NIC BLISS" userId="36d7999a82feedcc" providerId="LiveId" clId="{DF1A63F4-3769-4770-A400-418040E64E25}" dt="2025-11-03T06:04:22.704" v="3061"/>
          <ac:spMkLst>
            <pc:docMk/>
            <pc:sldMk cId="3608339869" sldId="376"/>
            <ac:spMk id="19" creationId="{54971C39-7DA3-E35B-D5C7-B4D4FF64D969}"/>
          </ac:spMkLst>
        </pc:spChg>
        <pc:spChg chg="add">
          <ac:chgData name="NIC BLISS" userId="36d7999a82feedcc" providerId="LiveId" clId="{DF1A63F4-3769-4770-A400-418040E64E25}" dt="2025-11-03T06:04:22.704" v="3061"/>
          <ac:spMkLst>
            <pc:docMk/>
            <pc:sldMk cId="3608339869" sldId="376"/>
            <ac:spMk id="20" creationId="{73C162D3-7617-E1B8-DCE8-F7F5AD95F652}"/>
          </ac:spMkLst>
        </pc:spChg>
        <pc:spChg chg="add mod ord">
          <ac:chgData name="NIC BLISS" userId="36d7999a82feedcc" providerId="LiveId" clId="{DF1A63F4-3769-4770-A400-418040E64E25}" dt="2025-11-03T06:07:12.613" v="3088" actId="14100"/>
          <ac:spMkLst>
            <pc:docMk/>
            <pc:sldMk cId="3608339869" sldId="376"/>
            <ac:spMk id="25" creationId="{988E6F1A-5F18-8C1B-772A-29D0F4A72F2A}"/>
          </ac:spMkLst>
        </pc:spChg>
        <pc:picChg chg="mod">
          <ac:chgData name="NIC BLISS" userId="36d7999a82feedcc" providerId="LiveId" clId="{DF1A63F4-3769-4770-A400-418040E64E25}" dt="2025-11-03T06:12:35.789" v="3161" actId="14100"/>
          <ac:picMkLst>
            <pc:docMk/>
            <pc:sldMk cId="3608339869" sldId="376"/>
            <ac:picMk id="1025" creationId="{3EE8BA38-3CE8-3E0F-0EB1-C3F8E7DC76AC}"/>
          </ac:picMkLst>
        </pc:picChg>
        <pc:picChg chg="mod">
          <ac:chgData name="NIC BLISS" userId="36d7999a82feedcc" providerId="LiveId" clId="{DF1A63F4-3769-4770-A400-418040E64E25}" dt="2025-11-03T06:12:27.443" v="3159" actId="14100"/>
          <ac:picMkLst>
            <pc:docMk/>
            <pc:sldMk cId="3608339869" sldId="376"/>
            <ac:picMk id="1026" creationId="{AE6D0C00-E15B-A425-8DE0-F9E2CD5B8291}"/>
          </ac:picMkLst>
        </pc:picChg>
        <pc:picChg chg="mod">
          <ac:chgData name="NIC BLISS" userId="36d7999a82feedcc" providerId="LiveId" clId="{DF1A63F4-3769-4770-A400-418040E64E25}" dt="2025-11-03T06:12:09.496" v="3155" actId="1076"/>
          <ac:picMkLst>
            <pc:docMk/>
            <pc:sldMk cId="3608339869" sldId="376"/>
            <ac:picMk id="1027" creationId="{F0BA4DE2-7A03-E018-3E15-51FAA93D0550}"/>
          </ac:picMkLst>
        </pc:picChg>
        <pc:picChg chg="mod">
          <ac:chgData name="NIC BLISS" userId="36d7999a82feedcc" providerId="LiveId" clId="{DF1A63F4-3769-4770-A400-418040E64E25}" dt="2025-11-03T06:11:42.057" v="3152" actId="14100"/>
          <ac:picMkLst>
            <pc:docMk/>
            <pc:sldMk cId="3608339869" sldId="376"/>
            <ac:picMk id="1028" creationId="{586AFEA4-5479-76BD-CEDE-AADA588C36B5}"/>
          </ac:picMkLst>
        </pc:picChg>
        <pc:picChg chg="mod">
          <ac:chgData name="NIC BLISS" userId="36d7999a82feedcc" providerId="LiveId" clId="{DF1A63F4-3769-4770-A400-418040E64E25}" dt="2025-11-03T06:11:35.507" v="3150" actId="14100"/>
          <ac:picMkLst>
            <pc:docMk/>
            <pc:sldMk cId="3608339869" sldId="376"/>
            <ac:picMk id="1029" creationId="{5B3FABFE-A94A-1E1D-58E5-30F8098AD556}"/>
          </ac:picMkLst>
        </pc:picChg>
        <pc:picChg chg="mod">
          <ac:chgData name="NIC BLISS" userId="36d7999a82feedcc" providerId="LiveId" clId="{DF1A63F4-3769-4770-A400-418040E64E25}" dt="2025-11-03T06:11:01.445" v="3143" actId="1076"/>
          <ac:picMkLst>
            <pc:docMk/>
            <pc:sldMk cId="3608339869" sldId="376"/>
            <ac:picMk id="1030" creationId="{D02812F3-88B6-E5DD-CFFE-D0EE3D8F0CA5}"/>
          </ac:picMkLst>
        </pc:picChg>
        <pc:picChg chg="mod">
          <ac:chgData name="NIC BLISS" userId="36d7999a82feedcc" providerId="LiveId" clId="{DF1A63F4-3769-4770-A400-418040E64E25}" dt="2025-11-03T06:11:12.094" v="3146" actId="14100"/>
          <ac:picMkLst>
            <pc:docMk/>
            <pc:sldMk cId="3608339869" sldId="376"/>
            <ac:picMk id="1031" creationId="{B3AEBCF0-CF49-2591-5817-667E76A2BF6C}"/>
          </ac:picMkLst>
        </pc:picChg>
        <pc:picChg chg="mod">
          <ac:chgData name="NIC BLISS" userId="36d7999a82feedcc" providerId="LiveId" clId="{DF1A63F4-3769-4770-A400-418040E64E25}" dt="2025-11-03T06:11:05.930" v="3144" actId="1076"/>
          <ac:picMkLst>
            <pc:docMk/>
            <pc:sldMk cId="3608339869" sldId="376"/>
            <ac:picMk id="1032" creationId="{5C7182DE-1F23-5E65-39A2-51CB8DF921F3}"/>
          </ac:picMkLst>
        </pc:picChg>
        <pc:picChg chg="mod">
          <ac:chgData name="NIC BLISS" userId="36d7999a82feedcc" providerId="LiveId" clId="{DF1A63F4-3769-4770-A400-418040E64E25}" dt="2025-11-03T06:11:19.029" v="3148" actId="14100"/>
          <ac:picMkLst>
            <pc:docMk/>
            <pc:sldMk cId="3608339869" sldId="376"/>
            <ac:picMk id="1033" creationId="{2DC670A8-8632-4917-2321-AAB9078C2EB4}"/>
          </ac:picMkLst>
        </pc:picChg>
        <pc:picChg chg="mod">
          <ac:chgData name="NIC BLISS" userId="36d7999a82feedcc" providerId="LiveId" clId="{DF1A63F4-3769-4770-A400-418040E64E25}" dt="2025-11-03T06:10:12.143" v="3132" actId="14100"/>
          <ac:picMkLst>
            <pc:docMk/>
            <pc:sldMk cId="3608339869" sldId="376"/>
            <ac:picMk id="1034" creationId="{F717F90A-FD0F-C211-2DA7-203004419280}"/>
          </ac:picMkLst>
        </pc:picChg>
        <pc:picChg chg="mod">
          <ac:chgData name="NIC BLISS" userId="36d7999a82feedcc" providerId="LiveId" clId="{DF1A63F4-3769-4770-A400-418040E64E25}" dt="2025-11-03T06:09:45.336" v="3125" actId="14100"/>
          <ac:picMkLst>
            <pc:docMk/>
            <pc:sldMk cId="3608339869" sldId="376"/>
            <ac:picMk id="1035" creationId="{6E54ABF3-B09F-3E7C-DE6D-B83A0CD567FE}"/>
          </ac:picMkLst>
        </pc:picChg>
        <pc:picChg chg="mod">
          <ac:chgData name="NIC BLISS" userId="36d7999a82feedcc" providerId="LiveId" clId="{DF1A63F4-3769-4770-A400-418040E64E25}" dt="2025-11-03T06:09:33.294" v="3122" actId="1076"/>
          <ac:picMkLst>
            <pc:docMk/>
            <pc:sldMk cId="3608339869" sldId="376"/>
            <ac:picMk id="1036" creationId="{35FA6C70-F13C-1B4B-F7EF-AF18DE8864F2}"/>
          </ac:picMkLst>
        </pc:picChg>
        <pc:picChg chg="mod">
          <ac:chgData name="NIC BLISS" userId="36d7999a82feedcc" providerId="LiveId" clId="{DF1A63F4-3769-4770-A400-418040E64E25}" dt="2025-11-03T06:10:04.110" v="3130" actId="14100"/>
          <ac:picMkLst>
            <pc:docMk/>
            <pc:sldMk cId="3608339869" sldId="376"/>
            <ac:picMk id="1037" creationId="{7A02BFB5-2D9D-CBE7-E495-BA1ABEEF20F0}"/>
          </ac:picMkLst>
        </pc:picChg>
        <pc:picChg chg="mod">
          <ac:chgData name="NIC BLISS" userId="36d7999a82feedcc" providerId="LiveId" clId="{DF1A63F4-3769-4770-A400-418040E64E25}" dt="2025-11-03T06:09:21.634" v="3119" actId="14100"/>
          <ac:picMkLst>
            <pc:docMk/>
            <pc:sldMk cId="3608339869" sldId="376"/>
            <ac:picMk id="1038" creationId="{51576E7A-ADB3-A1C0-065F-51A4BCE4B2A2}"/>
          </ac:picMkLst>
        </pc:picChg>
        <pc:picChg chg="mod">
          <ac:chgData name="NIC BLISS" userId="36d7999a82feedcc" providerId="LiveId" clId="{DF1A63F4-3769-4770-A400-418040E64E25}" dt="2025-11-03T06:09:11.720" v="3117" actId="14100"/>
          <ac:picMkLst>
            <pc:docMk/>
            <pc:sldMk cId="3608339869" sldId="376"/>
            <ac:picMk id="1039" creationId="{A3E0C886-179D-2236-7588-03C909A9D22C}"/>
          </ac:picMkLst>
        </pc:picChg>
        <pc:picChg chg="mod">
          <ac:chgData name="NIC BLISS" userId="36d7999a82feedcc" providerId="LiveId" clId="{DF1A63F4-3769-4770-A400-418040E64E25}" dt="2025-11-03T06:09:53.776" v="3127" actId="14100"/>
          <ac:picMkLst>
            <pc:docMk/>
            <pc:sldMk cId="3608339869" sldId="376"/>
            <ac:picMk id="1040" creationId="{B92F3E4F-DB13-CCF5-0FDF-B1652337C18C}"/>
          </ac:picMkLst>
        </pc:picChg>
        <pc:picChg chg="mod">
          <ac:chgData name="NIC BLISS" userId="36d7999a82feedcc" providerId="LiveId" clId="{DF1A63F4-3769-4770-A400-418040E64E25}" dt="2025-11-03T06:08:38.466" v="3110" actId="1076"/>
          <ac:picMkLst>
            <pc:docMk/>
            <pc:sldMk cId="3608339869" sldId="376"/>
            <ac:picMk id="1041" creationId="{C594F714-D6E3-B749-49A5-3E47C52B9B76}"/>
          </ac:picMkLst>
        </pc:picChg>
        <pc:picChg chg="mod">
          <ac:chgData name="NIC BLISS" userId="36d7999a82feedcc" providerId="LiveId" clId="{DF1A63F4-3769-4770-A400-418040E64E25}" dt="2025-11-03T06:08:48.485" v="3112" actId="14100"/>
          <ac:picMkLst>
            <pc:docMk/>
            <pc:sldMk cId="3608339869" sldId="376"/>
            <ac:picMk id="1042" creationId="{7BB3C73C-C934-CDF5-B91F-82BCD3BEF5EC}"/>
          </ac:picMkLst>
        </pc:picChg>
        <pc:picChg chg="mod">
          <ac:chgData name="NIC BLISS" userId="36d7999a82feedcc" providerId="LiveId" clId="{DF1A63F4-3769-4770-A400-418040E64E25}" dt="2025-11-03T06:08:06.904" v="3102" actId="14100"/>
          <ac:picMkLst>
            <pc:docMk/>
            <pc:sldMk cId="3608339869" sldId="376"/>
            <ac:picMk id="1043" creationId="{0DA232F2-A577-1CE6-FE93-30EBFBCF3D52}"/>
          </ac:picMkLst>
        </pc:picChg>
        <pc:picChg chg="mod">
          <ac:chgData name="NIC BLISS" userId="36d7999a82feedcc" providerId="LiveId" clId="{DF1A63F4-3769-4770-A400-418040E64E25}" dt="2025-11-03T06:08:16.117" v="3104" actId="14100"/>
          <ac:picMkLst>
            <pc:docMk/>
            <pc:sldMk cId="3608339869" sldId="376"/>
            <ac:picMk id="1044" creationId="{1B1265C7-695E-2BBF-2AD1-4EBCA9B85BA9}"/>
          </ac:picMkLst>
        </pc:picChg>
        <pc:picChg chg="mod">
          <ac:chgData name="NIC BLISS" userId="36d7999a82feedcc" providerId="LiveId" clId="{DF1A63F4-3769-4770-A400-418040E64E25}" dt="2025-11-03T06:08:26.604" v="3107" actId="1076"/>
          <ac:picMkLst>
            <pc:docMk/>
            <pc:sldMk cId="3608339869" sldId="376"/>
            <ac:picMk id="1045" creationId="{D4A3BBDC-234B-93D6-2E81-5D66AA3B41D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4229E-604A-485E-B3B8-01381A40E6BE}" type="datetimeFigureOut">
              <a:rPr lang="en-GB" smtClean="0"/>
              <a:t>03/11/2025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9FA8C-5493-4D4E-B29A-8009750B5B1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9642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D9FA8C-5493-4D4E-B29A-8009750B5B1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70336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9FA8C-5493-4D4E-B29A-8009750B5B1A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1124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9FA8C-5493-4D4E-B29A-8009750B5B1A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12667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9FA8C-5493-4D4E-B29A-8009750B5B1A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04180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9FA8C-5493-4D4E-B29A-8009750B5B1A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00173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9FA8C-5493-4D4E-B29A-8009750B5B1A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20061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9FA8C-5493-4D4E-B29A-8009750B5B1A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28212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D6552-C775-9503-B0A7-3DFEF17C1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AB04F1-0614-2365-AF1F-A433061E1F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AC9413-1BE6-95A6-9BED-94B6DFCD2E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1437F2-8F13-5EE5-71D2-18E16CDB8E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9FA8C-5493-4D4E-B29A-8009750B5B1A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80470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And finally – these are the addresses for our website, twitter page and email address.  Happy to take questions and discussions.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9FA8C-5493-4D4E-B29A-8009750B5B1A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5285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9FA8C-5493-4D4E-B29A-8009750B5B1A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40836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D9FA8C-5493-4D4E-B29A-8009750B5B1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2889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8B49A-D00E-B787-1497-63B795AF1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9F49AC-6070-3F87-6169-FD4470ACC2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622AFE-15FD-7DCB-E869-3A2B4232FE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F155BA-6BC1-3518-77DA-A0CD357DBE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D9FA8C-5493-4D4E-B29A-8009750B5B1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31312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9FA8C-5493-4D4E-B29A-8009750B5B1A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8562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7B14A-C8F1-4E63-FA7C-BBC8ECEE4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384C7C-AAB0-F838-DCC8-F9B9E4517A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21F3B7-4FD2-FF7E-A82E-4A629153AC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F81E77-DBC4-5719-A966-1D795FF076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9FA8C-5493-4D4E-B29A-8009750B5B1A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100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9FA8C-5493-4D4E-B29A-8009750B5B1A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12199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9FA8C-5493-4D4E-B29A-8009750B5B1A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40986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A8413-BD34-411C-E2C1-801CDC5A6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D5307F-91DA-FD1D-F453-4FA8C748D1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AD6FCC-E8A3-AAE4-7418-5ED41456A9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8B04DF-DB1A-079C-9C05-38206E6A70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9FA8C-5493-4D4E-B29A-8009750B5B1A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6259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7BB60-4AF1-5B33-82FB-A3DC6A9ACC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8B856C-FB1C-39F9-BB33-F46BE8C6BA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40638-72F1-5038-7142-2BB04F6EA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45D7-59F0-3D4D-AA64-DB6370EF46B7}" type="datetimeFigureOut">
              <a:rPr lang="en-US" smtClean="0"/>
              <a:t>11/3/2025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3EB02-6070-7BB8-EF48-31F557245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09CCC5-651D-DF41-25E4-789BBDAF2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2DB0B-A078-5B48-9218-C47592D7AB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510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5E26C-577F-F296-D46A-20D4F67C4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E72DD0-4C1D-4733-4204-E578C3474F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285024-54F5-412D-D14D-7987BE8E2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45D7-59F0-3D4D-AA64-DB6370EF46B7}" type="datetimeFigureOut">
              <a:rPr lang="en-US" smtClean="0"/>
              <a:t>11/3/2025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4F625A-BE46-1CCD-97EE-403725C21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7FCFB4-B80C-9483-BD88-B1F3A6FAE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2DB0B-A078-5B48-9218-C47592D7AB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64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86C3C9-740E-FBB1-5FD3-DF20E9BCB8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2D5DA1-0985-56E7-082A-755C2F12ED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CE7E3-F23F-7B48-3A3B-C662B27E9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45D7-59F0-3D4D-AA64-DB6370EF46B7}" type="datetimeFigureOut">
              <a:rPr lang="en-US" smtClean="0"/>
              <a:t>11/3/2025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FA74C-9401-99DC-0705-AD0122260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41CA20-1757-52B4-31E4-73B58FBFF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2DB0B-A078-5B48-9218-C47592D7AB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954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66EDC-359D-BF7F-9DD4-93E2C7FAC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5913D9-AFAC-23B6-0B09-337CD9B00E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B5C85-725B-73F7-22F1-8833E7C90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45D7-59F0-3D4D-AA64-DB6370EF46B7}" type="datetimeFigureOut">
              <a:rPr lang="en-US" smtClean="0"/>
              <a:t>11/3/2025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F5E30C-AF9C-6793-B36B-50FD2F3B7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B6262-3044-9BFA-3C52-910FD40C3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2DB0B-A078-5B48-9218-C47592D7AB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680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DC320-645D-75AB-80A9-21CD2AAA0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7BA60A-DE59-1899-BAC7-C7E04F79F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C40141-540C-3605-BF50-B057D0320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45D7-59F0-3D4D-AA64-DB6370EF46B7}" type="datetimeFigureOut">
              <a:rPr lang="en-US" smtClean="0"/>
              <a:t>11/3/2025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D4EF99-57E4-E2A9-8046-D59E3F817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3B3950-42A6-A7D1-B2CF-96A43AA11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2DB0B-A078-5B48-9218-C47592D7AB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572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2FCAA-4601-D530-F517-75621B51A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579DF-235C-650C-0A56-0360733869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D035CC-77FA-D9D3-E710-BEADE273F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E79F6D-852F-2EAB-E5B7-FB357092C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45D7-59F0-3D4D-AA64-DB6370EF46B7}" type="datetimeFigureOut">
              <a:rPr lang="en-US" smtClean="0"/>
              <a:t>11/3/2025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160937-D2BF-58A9-EA3D-C6A5B8EFB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CE2790-03EB-9496-8E0B-11D974196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2DB0B-A078-5B48-9218-C47592D7AB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454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BA452-2D10-04D3-609A-A65872C07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2863CF-B908-D3B5-5291-C99BFE75D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DDC20E-C5D1-A81C-C48C-18C6E38FA6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7A2BB0-6FAB-3969-566F-752460E8E7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5D2F46-EBE5-AC3A-D523-DE61B8A42C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CD603D-5441-E99B-8109-798E80F98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45D7-59F0-3D4D-AA64-DB6370EF46B7}" type="datetimeFigureOut">
              <a:rPr lang="en-US" smtClean="0"/>
              <a:t>11/3/2025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0010D3-3A7E-2FAC-F1C7-4DDB41158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987DE2-6293-DAC5-8F58-EDCB6948C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2DB0B-A078-5B48-9218-C47592D7AB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575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19DD4-7904-CDD1-645A-CBE6E7359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3EEEE8-6B34-F388-7C47-309B67912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45D7-59F0-3D4D-AA64-DB6370EF46B7}" type="datetimeFigureOut">
              <a:rPr lang="en-US" smtClean="0"/>
              <a:t>11/3/2025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7F57D4-E56D-5F50-7C03-5F0ADCA6F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7A466C-2B1B-170E-38B1-B478871A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2DB0B-A078-5B48-9218-C47592D7AB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5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E7AF5F-9765-89D6-F8B3-7D0581F13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45D7-59F0-3D4D-AA64-DB6370EF46B7}" type="datetimeFigureOut">
              <a:rPr lang="en-US" smtClean="0"/>
              <a:t>11/3/2025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40F0A6-CDBE-3022-2DF4-F0635D223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911F87-33AF-5A82-E74C-EEC0D1904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2DB0B-A078-5B48-9218-C47592D7AB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151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BCE2E-998F-A9B5-E461-721A901A6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E8BFCC-EF64-EDD9-3732-C12FDE0266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96133-02BE-D213-9A23-6B92150CCC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F6B58E-F110-225E-DCEF-9CAA51040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45D7-59F0-3D4D-AA64-DB6370EF46B7}" type="datetimeFigureOut">
              <a:rPr lang="en-US" smtClean="0"/>
              <a:t>11/3/2025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6EDDA7-995A-8014-9DC7-6567D04F8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BFA098-1278-5DF2-33BB-53C30CB46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2DB0B-A078-5B48-9218-C47592D7AB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210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A7E5A-1718-941F-E205-E315F6CD0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AA8ED-B539-909C-F9AB-83FCF8A9A4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E24B9-D5E4-02F1-72C3-6D3BD90A1C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97CD09-AC5E-CC1C-5D5C-D3A1CABB7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45D7-59F0-3D4D-AA64-DB6370EF46B7}" type="datetimeFigureOut">
              <a:rPr lang="en-US" smtClean="0"/>
              <a:t>11/3/2025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929C39-3586-C804-0745-01FD745A7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EE54EA-202E-C3E1-9DF9-81F2ECA68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2DB0B-A078-5B48-9218-C47592D7AB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930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48719F-CD1F-F6D5-73D5-2A9565074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F82D8-2DDA-866E-CD77-3698CA3FA9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6FCE97-EDBC-A58D-934F-2AA27BE9A8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7445D7-59F0-3D4D-AA64-DB6370EF46B7}" type="datetimeFigureOut">
              <a:rPr lang="en-US" smtClean="0"/>
              <a:t>11/3/2025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F84809-F8E5-FB74-3F37-1583B32D83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8CF877-3B7F-77B5-BFC2-2B33B44D3D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2DB0B-A078-5B48-9218-C47592D7AB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80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jpeg"/><Relationship Id="rId3" Type="http://schemas.openxmlformats.org/officeDocument/2006/relationships/image" Target="../media/image1.emf"/><Relationship Id="rId21" Type="http://schemas.openxmlformats.org/officeDocument/2006/relationships/image" Target="../media/image21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6.jpeg"/><Relationship Id="rId20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24" Type="http://schemas.openxmlformats.org/officeDocument/2006/relationships/image" Target="../media/image24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23" Type="http://schemas.openxmlformats.org/officeDocument/2006/relationships/image" Target="../media/image23.jpe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jpeg"/><Relationship Id="rId14" Type="http://schemas.openxmlformats.org/officeDocument/2006/relationships/image" Target="../media/image14.png"/><Relationship Id="rId22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emf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emf"/><Relationship Id="rId9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16F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47EC3A1-CEA5-541D-7A6C-F112F36331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416" y="361126"/>
            <a:ext cx="4238368" cy="42383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13B2240-96A9-08CE-A51A-52755E0985AA}"/>
              </a:ext>
            </a:extLst>
          </p:cNvPr>
          <p:cNvSpPr txBox="1"/>
          <p:nvPr/>
        </p:nvSpPr>
        <p:spPr>
          <a:xfrm>
            <a:off x="-299918" y="4841489"/>
            <a:ext cx="12791835" cy="24885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 tenant-led campaign</a:t>
            </a:r>
          </a:p>
          <a:p>
            <a:pPr marL="342900" marR="344805" lvl="0" indent="-34290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800"/>
              <a:buFont typeface="Symbol" panose="05050102010706020507" pitchFamily="18" charset="2"/>
              <a:buChar char=""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presenting a positive image of social housing and its tenants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344805" lvl="0" indent="-34290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1F4E79"/>
              </a:buClr>
              <a:buSzPts val="800"/>
              <a:buFont typeface="Symbol" panose="05050102010706020507" pitchFamily="18" charset="2"/>
              <a:buChar char=""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challenging the stigma attached to social housing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15BD67BD-B869-BD40-999B-CE7816BC31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4520" y="446278"/>
            <a:ext cx="6096000" cy="406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9079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6C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C21F4C2-422D-542B-9B52-0FC0AEC5E163}"/>
              </a:ext>
            </a:extLst>
          </p:cNvPr>
          <p:cNvSpPr txBox="1"/>
          <p:nvPr/>
        </p:nvSpPr>
        <p:spPr>
          <a:xfrm>
            <a:off x="457200" y="101240"/>
            <a:ext cx="11216640" cy="7698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32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algn="ctr"/>
            <a:r>
              <a:rPr lang="en-GB" sz="3200" b="1" dirty="0">
                <a:solidFill>
                  <a:schemeClr val="bg1"/>
                </a:solidFill>
                <a:latin typeface="Aptos" panose="020B0004020202020204" pitchFamily="34" charset="0"/>
              </a:rPr>
              <a:t>Finance report – November 2024 to October 2025</a:t>
            </a:r>
          </a:p>
          <a:p>
            <a:pPr algn="ctr"/>
            <a:endParaRPr lang="en-GB" sz="10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en-GB" sz="800" dirty="0"/>
          </a:p>
          <a:p>
            <a:pPr marL="134937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Money at start of year - £21,882  </a:t>
            </a:r>
          </a:p>
          <a:p>
            <a:pPr marL="134937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Donations - £16,250</a:t>
            </a:r>
          </a:p>
          <a:p>
            <a:pPr marL="134937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Donations (Parliamentary launch) - £4,250</a:t>
            </a:r>
            <a:endParaRPr lang="en-GB" sz="32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134937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Campaign Director - £14,094</a:t>
            </a:r>
          </a:p>
          <a:p>
            <a:pPr marL="134937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Journey Planner work - £9,460</a:t>
            </a:r>
          </a:p>
          <a:p>
            <a:pPr marL="134937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Parliamentary launch costs - £4,305</a:t>
            </a:r>
          </a:p>
          <a:p>
            <a:pPr marL="134937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Other - £756</a:t>
            </a:r>
          </a:p>
          <a:p>
            <a:pPr marL="134937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Money at end of year - £12,389</a:t>
            </a:r>
          </a:p>
          <a:p>
            <a:pPr marL="134937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892175" indent="-622300">
              <a:lnSpc>
                <a:spcPct val="105000"/>
              </a:lnSpc>
              <a:spcAft>
                <a:spcPts val="800"/>
              </a:spcAft>
              <a:buFont typeface="+mj-lt"/>
              <a:buAutoNum type="alphaLcParenR"/>
            </a:pPr>
            <a:endParaRPr lang="en-GB" sz="24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B9A9D9-E435-3669-7F45-135581AA8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3080" y="5455920"/>
            <a:ext cx="1280983" cy="128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451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6C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C21F4C2-422D-542B-9B52-0FC0AEC5E163}"/>
              </a:ext>
            </a:extLst>
          </p:cNvPr>
          <p:cNvSpPr txBox="1"/>
          <p:nvPr/>
        </p:nvSpPr>
        <p:spPr>
          <a:xfrm>
            <a:off x="457200" y="101240"/>
            <a:ext cx="11216640" cy="5839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32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algn="ctr"/>
            <a:r>
              <a:rPr lang="en-GB" sz="3200" b="1" dirty="0">
                <a:solidFill>
                  <a:schemeClr val="bg1"/>
                </a:solidFill>
                <a:latin typeface="Aptos" panose="020B0004020202020204" pitchFamily="34" charset="0"/>
              </a:rPr>
              <a:t>Membership report</a:t>
            </a:r>
          </a:p>
          <a:p>
            <a:pPr algn="ctr"/>
            <a:endParaRPr lang="en-GB" sz="10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en-GB" sz="800" dirty="0"/>
          </a:p>
          <a:p>
            <a:pPr marL="2419350" indent="-446088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272 (76) tenant full members</a:t>
            </a:r>
          </a:p>
          <a:p>
            <a:pPr marL="2419350" indent="-446088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(LA: 30%; HA: 65%; ALMO: 5%)</a:t>
            </a:r>
            <a:endParaRPr lang="en-GB" sz="32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419350" indent="-446088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108 (46) supporter members</a:t>
            </a:r>
          </a:p>
          <a:p>
            <a:pPr marL="2419350" indent="-446088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107 (41) corporate members</a:t>
            </a:r>
          </a:p>
          <a:p>
            <a:pPr marL="2419350" indent="-446088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(LA 23 – 3 ALMOs; HA 39; HC 2; Other 43)</a:t>
            </a:r>
            <a:endParaRPr lang="en-GB" sz="32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134937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892175" indent="-622300">
              <a:lnSpc>
                <a:spcPct val="105000"/>
              </a:lnSpc>
              <a:spcAft>
                <a:spcPts val="800"/>
              </a:spcAft>
              <a:buFont typeface="+mj-lt"/>
              <a:buAutoNum type="alphaLcParenR"/>
            </a:pPr>
            <a:endParaRPr lang="en-GB" sz="24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B9A9D9-E435-3669-7F45-135581AA8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3080" y="5455920"/>
            <a:ext cx="1280983" cy="128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195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6C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C21F4C2-422D-542B-9B52-0FC0AEC5E163}"/>
              </a:ext>
            </a:extLst>
          </p:cNvPr>
          <p:cNvSpPr txBox="1"/>
          <p:nvPr/>
        </p:nvSpPr>
        <p:spPr>
          <a:xfrm>
            <a:off x="457200" y="101240"/>
            <a:ext cx="11216640" cy="9065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Aptos" panose="020B0004020202020204" pitchFamily="34" charset="0"/>
              </a:rPr>
              <a:t>Demographics of the membership</a:t>
            </a:r>
          </a:p>
          <a:p>
            <a:pPr algn="ctr"/>
            <a:endParaRPr lang="en-GB" sz="10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en-GB" sz="800" dirty="0"/>
          </a:p>
          <a:p>
            <a:pPr marL="3044825">
              <a:lnSpc>
                <a:spcPct val="105000"/>
              </a:lnSpc>
              <a:spcAft>
                <a:spcPts val="800"/>
              </a:spcAft>
              <a:buSzPct val="60000"/>
            </a:pPr>
            <a:r>
              <a:rPr lang="en-GB" sz="32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Full &amp; Supporter members</a:t>
            </a:r>
          </a:p>
          <a:p>
            <a:pPr marL="981075" indent="-534988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South West – 16%</a:t>
            </a:r>
          </a:p>
          <a:p>
            <a:pPr marL="981075" indent="-534988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North West – 15%</a:t>
            </a:r>
          </a:p>
          <a:p>
            <a:pPr marL="981075" indent="-534988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North East – 14%</a:t>
            </a:r>
          </a:p>
          <a:p>
            <a:pPr marL="981075" indent="-534988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South East -16%</a:t>
            </a:r>
          </a:p>
          <a:p>
            <a:pPr marL="981075" indent="-534988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East Midlands – 9%</a:t>
            </a:r>
          </a:p>
          <a:p>
            <a:pPr marL="981075" indent="-534988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East Anglia – 12%</a:t>
            </a:r>
          </a:p>
          <a:p>
            <a:pPr marL="981075" indent="-534988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London – 15%</a:t>
            </a:r>
          </a:p>
          <a:p>
            <a:pPr marL="981075" indent="-534988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West Midlands – 4%</a:t>
            </a:r>
          </a:p>
          <a:p>
            <a:pPr marL="350202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bg1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50202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134937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892175" indent="-622300">
              <a:lnSpc>
                <a:spcPct val="105000"/>
              </a:lnSpc>
              <a:spcAft>
                <a:spcPts val="800"/>
              </a:spcAft>
              <a:buFont typeface="+mj-lt"/>
              <a:buAutoNum type="alphaLcParenR"/>
            </a:pPr>
            <a:endParaRPr lang="en-GB" sz="24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B9A9D9-E435-3669-7F45-135581AA8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3080" y="5455920"/>
            <a:ext cx="1280983" cy="128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40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6C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C21F4C2-422D-542B-9B52-0FC0AEC5E163}"/>
              </a:ext>
            </a:extLst>
          </p:cNvPr>
          <p:cNvSpPr txBox="1"/>
          <p:nvPr/>
        </p:nvSpPr>
        <p:spPr>
          <a:xfrm>
            <a:off x="457200" y="101240"/>
            <a:ext cx="11216640" cy="9065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Aptos" panose="020B0004020202020204" pitchFamily="34" charset="0"/>
              </a:rPr>
              <a:t>Demographics of the membership</a:t>
            </a:r>
          </a:p>
          <a:p>
            <a:pPr algn="ctr"/>
            <a:endParaRPr lang="en-GB" sz="10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en-GB" sz="800" dirty="0"/>
          </a:p>
          <a:p>
            <a:pPr marL="3044825">
              <a:lnSpc>
                <a:spcPct val="105000"/>
              </a:lnSpc>
              <a:spcAft>
                <a:spcPts val="800"/>
              </a:spcAft>
              <a:buSzPct val="60000"/>
            </a:pPr>
            <a:r>
              <a:rPr lang="en-GB" sz="32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Full &amp; Supporter members</a:t>
            </a:r>
          </a:p>
          <a:p>
            <a:pPr marL="981075" indent="-534988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White English or British 76%</a:t>
            </a:r>
          </a:p>
          <a:p>
            <a:pPr marL="981075" indent="-534988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White Irish, Scottish, Welsh &amp; Polish 7%</a:t>
            </a:r>
          </a:p>
          <a:p>
            <a:pPr marL="981075" indent="-534988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African or African British 3%</a:t>
            </a:r>
          </a:p>
          <a:p>
            <a:pPr marL="981075" indent="-534988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Black or Black British 3%</a:t>
            </a:r>
          </a:p>
          <a:p>
            <a:pPr marL="981075" indent="-534988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Caribbean or Caribbean British 1%</a:t>
            </a:r>
          </a:p>
          <a:p>
            <a:pPr marL="981075" indent="-534988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Other British 3%</a:t>
            </a:r>
          </a:p>
          <a:p>
            <a:pPr marL="981075" indent="-534988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Mixed 2%</a:t>
            </a:r>
          </a:p>
          <a:p>
            <a:pPr marL="981075" indent="-534988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Other 3%</a:t>
            </a:r>
          </a:p>
          <a:p>
            <a:pPr marL="350202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bg1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50202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134937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892175" indent="-622300">
              <a:lnSpc>
                <a:spcPct val="105000"/>
              </a:lnSpc>
              <a:spcAft>
                <a:spcPts val="800"/>
              </a:spcAft>
              <a:buFont typeface="+mj-lt"/>
              <a:buAutoNum type="alphaLcParenR"/>
            </a:pPr>
            <a:endParaRPr lang="en-GB" sz="24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B9A9D9-E435-3669-7F45-135581AA8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3080" y="5455920"/>
            <a:ext cx="1280983" cy="128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1873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6C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C21F4C2-422D-542B-9B52-0FC0AEC5E163}"/>
              </a:ext>
            </a:extLst>
          </p:cNvPr>
          <p:cNvSpPr txBox="1"/>
          <p:nvPr/>
        </p:nvSpPr>
        <p:spPr>
          <a:xfrm>
            <a:off x="0" y="101240"/>
            <a:ext cx="11673840" cy="8240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Aptos" panose="020B0004020202020204" pitchFamily="34" charset="0"/>
              </a:rPr>
              <a:t>Demographics of the membership</a:t>
            </a:r>
          </a:p>
          <a:p>
            <a:pPr algn="ctr"/>
            <a:endParaRPr lang="en-GB" sz="10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en-GB" sz="800" dirty="0"/>
          </a:p>
          <a:p>
            <a:pPr marL="3044825">
              <a:lnSpc>
                <a:spcPct val="105000"/>
              </a:lnSpc>
              <a:spcAft>
                <a:spcPts val="800"/>
              </a:spcAft>
              <a:buSzPct val="60000"/>
            </a:pPr>
            <a:r>
              <a:rPr lang="en-GB" sz="32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Full &amp; Supporter members</a:t>
            </a:r>
          </a:p>
          <a:p>
            <a:pPr marL="981075" indent="-534988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Female 71%; Male 21%</a:t>
            </a:r>
          </a:p>
          <a:p>
            <a:pPr marL="981075" indent="-534988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16-34 – 6%; 35-49 – 27%; 50-64 – 36%; 65-80+ – 31%</a:t>
            </a:r>
          </a:p>
          <a:p>
            <a:pPr marL="981075" indent="-534988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Disability – Yes 55%; No 45%</a:t>
            </a:r>
          </a:p>
          <a:p>
            <a:pPr marL="981075" indent="-534988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Heterosexual 91%; Gay or Lesbian 4%; Bisexual 2%; Pansexual 1%; Asexual 1%; Undecided 1%</a:t>
            </a:r>
          </a:p>
          <a:p>
            <a:pPr marL="981075" indent="-534988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Christian 46%; No religion or belief 42%; Buddhist 3%; Muslim 2%; Pagan 2%; Jewish 1%; Humanist 1%; other 4%</a:t>
            </a:r>
          </a:p>
          <a:p>
            <a:pPr marL="350202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bg1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50202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134937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892175" indent="-622300">
              <a:lnSpc>
                <a:spcPct val="105000"/>
              </a:lnSpc>
              <a:spcAft>
                <a:spcPts val="800"/>
              </a:spcAft>
              <a:buFont typeface="+mj-lt"/>
              <a:buAutoNum type="alphaLcParenR"/>
            </a:pPr>
            <a:endParaRPr lang="en-GB" sz="24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B9A9D9-E435-3669-7F45-135581AA8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3080" y="5455920"/>
            <a:ext cx="1280983" cy="128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976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6C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C21F4C2-422D-542B-9B52-0FC0AEC5E163}"/>
              </a:ext>
            </a:extLst>
          </p:cNvPr>
          <p:cNvSpPr txBox="1"/>
          <p:nvPr/>
        </p:nvSpPr>
        <p:spPr>
          <a:xfrm>
            <a:off x="457200" y="101240"/>
            <a:ext cx="11216640" cy="4007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32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algn="ctr"/>
            <a:r>
              <a:rPr lang="en-GB" sz="3200" b="1" dirty="0">
                <a:solidFill>
                  <a:schemeClr val="bg1"/>
                </a:solidFill>
                <a:latin typeface="Aptos" panose="020B0004020202020204" pitchFamily="34" charset="0"/>
              </a:rPr>
              <a:t>National committee</a:t>
            </a:r>
          </a:p>
          <a:p>
            <a:pPr algn="ctr"/>
            <a:endParaRPr lang="en-GB" sz="10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en-GB" sz="800" dirty="0"/>
          </a:p>
          <a:p>
            <a:pPr marL="2419350" indent="-446088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1</a:t>
            </a: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3</a:t>
            </a:r>
            <a:r>
              <a:rPr lang="en-GB" sz="32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tenant members; 1 co-</a:t>
            </a:r>
            <a:r>
              <a:rPr lang="en-GB" sz="3200" dirty="0" err="1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optee</a:t>
            </a:r>
            <a:endParaRPr lang="en-GB" sz="32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419350" indent="-446088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LA tenants: 3; HA tenants – 11</a:t>
            </a:r>
          </a:p>
          <a:p>
            <a:pPr marL="2419350" indent="-446088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North West 4; North East 3; South West 1;    South East </a:t>
            </a: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1</a:t>
            </a:r>
            <a:r>
              <a:rPr lang="en-GB" sz="32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; Yorks/Humb 3; London 2</a:t>
            </a:r>
            <a:endParaRPr lang="en-GB" sz="24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B9A9D9-E435-3669-7F45-135581AA8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3080" y="5455920"/>
            <a:ext cx="1280983" cy="128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5235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6C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C69585-42E7-AB6F-FF73-10FAA76F4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988E6F1A-5F18-8C1B-772A-29D0F4A72F2A}"/>
              </a:ext>
            </a:extLst>
          </p:cNvPr>
          <p:cNvSpPr txBox="1"/>
          <p:nvPr/>
        </p:nvSpPr>
        <p:spPr>
          <a:xfrm>
            <a:off x="445293" y="703261"/>
            <a:ext cx="11399377" cy="565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BB70CA-79DD-3AD9-31D0-AD00891A4B43}"/>
              </a:ext>
            </a:extLst>
          </p:cNvPr>
          <p:cNvSpPr txBox="1"/>
          <p:nvPr/>
        </p:nvSpPr>
        <p:spPr>
          <a:xfrm>
            <a:off x="457200" y="101240"/>
            <a:ext cx="112166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Aptos" panose="020B0004020202020204" pitchFamily="34" charset="0"/>
              </a:rPr>
              <a:t>Our </a:t>
            </a:r>
            <a:r>
              <a:rPr lang="en-GB" sz="3200" b="1" i="1" dirty="0">
                <a:solidFill>
                  <a:schemeClr val="bg1"/>
                </a:solidFill>
                <a:latin typeface="Aptos" panose="020B0004020202020204" pitchFamily="34" charset="0"/>
              </a:rPr>
              <a:t>friends</a:t>
            </a:r>
          </a:p>
          <a:p>
            <a:pPr algn="ctr"/>
            <a:endParaRPr lang="en-GB" sz="10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A03241-5B69-B029-2C67-4D68A97077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3080" y="5455920"/>
            <a:ext cx="1280983" cy="1280983"/>
          </a:xfrm>
          <a:prstGeom prst="rect">
            <a:avLst/>
          </a:prstGeom>
        </p:spPr>
      </p:pic>
      <p:pic>
        <p:nvPicPr>
          <p:cNvPr id="1045" name="Picture 7" descr="A blue and black logo&#10;&#10;AI-generated content may be incorrect.">
            <a:extLst>
              <a:ext uri="{FF2B5EF4-FFF2-40B4-BE49-F238E27FC236}">
                <a16:creationId xmlns:a16="http://schemas.microsoft.com/office/drawing/2014/main" id="{D4A3BBDC-234B-93D6-2E81-5D66AA3B4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2" t="15880" r="11722" b="17995"/>
          <a:stretch>
            <a:fillRect/>
          </a:stretch>
        </p:blipFill>
        <p:spPr bwMode="auto">
          <a:xfrm>
            <a:off x="5527262" y="1093058"/>
            <a:ext cx="1585099" cy="755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11" descr="A blue text on a white background&#10;&#10;AI-generated content may be incorrect.">
            <a:extLst>
              <a:ext uri="{FF2B5EF4-FFF2-40B4-BE49-F238E27FC236}">
                <a16:creationId xmlns:a16="http://schemas.microsoft.com/office/drawing/2014/main" id="{1B1265C7-695E-2BBF-2AD1-4EBCA9B85B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125" y="1209676"/>
            <a:ext cx="2099524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8" descr="A close up of a logo&#10;&#10;AI-generated content may be incorrect.">
            <a:extLst>
              <a:ext uri="{FF2B5EF4-FFF2-40B4-BE49-F238E27FC236}">
                <a16:creationId xmlns:a16="http://schemas.microsoft.com/office/drawing/2014/main" id="{0DA232F2-A577-1CE6-FE93-30EBFBCF3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1218035"/>
            <a:ext cx="1830930" cy="632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2" descr="A black and white logo&#10;&#10;AI-generated content may be incorrect.">
            <a:extLst>
              <a:ext uri="{FF2B5EF4-FFF2-40B4-BE49-F238E27FC236}">
                <a16:creationId xmlns:a16="http://schemas.microsoft.com/office/drawing/2014/main" id="{7BB3C73C-C934-CDF5-B91F-82BCD3BEF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4" t="24445" r="14815" b="13777"/>
          <a:stretch>
            <a:fillRect/>
          </a:stretch>
        </p:blipFill>
        <p:spPr bwMode="auto">
          <a:xfrm>
            <a:off x="9180435" y="1143444"/>
            <a:ext cx="1968652" cy="675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3" descr="A logo for a housing company&#10;&#10;AI-generated content may be incorrect.">
            <a:extLst>
              <a:ext uri="{FF2B5EF4-FFF2-40B4-BE49-F238E27FC236}">
                <a16:creationId xmlns:a16="http://schemas.microsoft.com/office/drawing/2014/main" id="{C594F714-D6E3-B749-49A5-3E47C52B9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60" t="22116" r="24800" b="33623"/>
          <a:stretch>
            <a:fillRect/>
          </a:stretch>
        </p:blipFill>
        <p:spPr bwMode="auto">
          <a:xfrm>
            <a:off x="7283934" y="1104899"/>
            <a:ext cx="1724928" cy="73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A blue and white logo&#10;&#10;AI-generated content may be incorrect.">
            <a:extLst>
              <a:ext uri="{FF2B5EF4-FFF2-40B4-BE49-F238E27FC236}">
                <a16:creationId xmlns:a16="http://schemas.microsoft.com/office/drawing/2014/main" id="{B92F3E4F-DB13-CCF5-0FDF-B1652337C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445" y="2193925"/>
            <a:ext cx="2317634" cy="82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A gold star with a key&#10;&#10;AI-generated content may be incorrect.">
            <a:extLst>
              <a:ext uri="{FF2B5EF4-FFF2-40B4-BE49-F238E27FC236}">
                <a16:creationId xmlns:a16="http://schemas.microsoft.com/office/drawing/2014/main" id="{A3E0C886-179D-2236-7588-03C909A9D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0" t="9525" r="28641" b="14603"/>
          <a:stretch>
            <a:fillRect/>
          </a:stretch>
        </p:blipFill>
        <p:spPr bwMode="auto">
          <a:xfrm>
            <a:off x="815180" y="1981198"/>
            <a:ext cx="1217719" cy="1163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A black and white logo with black text&#10;&#10;AI-generated content may be incorrect.">
            <a:extLst>
              <a:ext uri="{FF2B5EF4-FFF2-40B4-BE49-F238E27FC236}">
                <a16:creationId xmlns:a16="http://schemas.microsoft.com/office/drawing/2014/main" id="{51576E7A-ADB3-A1C0-065F-51A4BCE4B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40" t="26282" r="25600" b="26602"/>
          <a:stretch>
            <a:fillRect/>
          </a:stretch>
        </p:blipFill>
        <p:spPr bwMode="auto">
          <a:xfrm>
            <a:off x="2187412" y="2117692"/>
            <a:ext cx="1859344" cy="920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0" descr="A group of purple and green houses&#10;&#10;AI-generated content may be incorrect.">
            <a:extLst>
              <a:ext uri="{FF2B5EF4-FFF2-40B4-BE49-F238E27FC236}">
                <a16:creationId xmlns:a16="http://schemas.microsoft.com/office/drawing/2014/main" id="{7A02BFB5-2D9D-CBE7-E495-BA1ABEEF2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6" t="14444" r="11702" b="17036"/>
          <a:stretch>
            <a:fillRect/>
          </a:stretch>
        </p:blipFill>
        <p:spPr bwMode="auto">
          <a:xfrm>
            <a:off x="10653568" y="2151062"/>
            <a:ext cx="984091" cy="1277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7" descr="A yellow square with black letters&#10;&#10;AI-generated content may be incorrect.">
            <a:extLst>
              <a:ext uri="{FF2B5EF4-FFF2-40B4-BE49-F238E27FC236}">
                <a16:creationId xmlns:a16="http://schemas.microsoft.com/office/drawing/2014/main" id="{35FA6C70-F13C-1B4B-F7EF-AF18DE886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60" t="19231" r="34720" b="17628"/>
          <a:stretch>
            <a:fillRect/>
          </a:stretch>
        </p:blipFill>
        <p:spPr bwMode="auto">
          <a:xfrm>
            <a:off x="4201269" y="2127431"/>
            <a:ext cx="919844" cy="944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9" descr="A purple and white text on a black background&#10;&#10;AI-generated content may be incorrect.">
            <a:extLst>
              <a:ext uri="{FF2B5EF4-FFF2-40B4-BE49-F238E27FC236}">
                <a16:creationId xmlns:a16="http://schemas.microsoft.com/office/drawing/2014/main" id="{6E54ABF3-B09F-3E7C-DE6D-B83A0CD56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833" y="2099863"/>
            <a:ext cx="2373857" cy="75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21" descr="A black and white logo&#10;&#10;AI-generated content may be incorrect.">
            <a:extLst>
              <a:ext uri="{FF2B5EF4-FFF2-40B4-BE49-F238E27FC236}">
                <a16:creationId xmlns:a16="http://schemas.microsoft.com/office/drawing/2014/main" id="{F717F90A-FD0F-C211-2DA7-203004419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9" t="17627" r="6239" b="23804"/>
          <a:stretch>
            <a:fillRect/>
          </a:stretch>
        </p:blipFill>
        <p:spPr bwMode="auto">
          <a:xfrm>
            <a:off x="876299" y="3408363"/>
            <a:ext cx="2138453" cy="727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18" descr="A purple circle with white text&#10;&#10;AI-generated content may be incorrect.">
            <a:extLst>
              <a:ext uri="{FF2B5EF4-FFF2-40B4-BE49-F238E27FC236}">
                <a16:creationId xmlns:a16="http://schemas.microsoft.com/office/drawing/2014/main" id="{2DC670A8-8632-4917-2321-AAB9078C2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0" t="10896" r="26720" b="4167"/>
          <a:stretch>
            <a:fillRect/>
          </a:stretch>
        </p:blipFill>
        <p:spPr bwMode="auto">
          <a:xfrm>
            <a:off x="7112361" y="3354182"/>
            <a:ext cx="1292844" cy="1140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22" descr="A logo for a housing group&#10;&#10;AI-generated content may be incorrect.">
            <a:extLst>
              <a:ext uri="{FF2B5EF4-FFF2-40B4-BE49-F238E27FC236}">
                <a16:creationId xmlns:a16="http://schemas.microsoft.com/office/drawing/2014/main" id="{5C7182DE-1F23-5E65-39A2-51CB8DF92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0" t="15065" r="7040" b="19872"/>
          <a:stretch>
            <a:fillRect/>
          </a:stretch>
        </p:blipFill>
        <p:spPr bwMode="auto">
          <a:xfrm>
            <a:off x="3324010" y="3345656"/>
            <a:ext cx="2246909" cy="851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26" descr="A logo with a group of houses&#10;&#10;AI-generated content may be incorrect.">
            <a:extLst>
              <a:ext uri="{FF2B5EF4-FFF2-40B4-BE49-F238E27FC236}">
                <a16:creationId xmlns:a16="http://schemas.microsoft.com/office/drawing/2014/main" id="{B3AEBCF0-CF49-2591-5817-667E76A2B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80" t="9296" r="28481" b="9296"/>
          <a:stretch>
            <a:fillRect/>
          </a:stretch>
        </p:blipFill>
        <p:spPr bwMode="auto">
          <a:xfrm>
            <a:off x="5619889" y="3303561"/>
            <a:ext cx="1235968" cy="118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15">
            <a:extLst>
              <a:ext uri="{FF2B5EF4-FFF2-40B4-BE49-F238E27FC236}">
                <a16:creationId xmlns:a16="http://schemas.microsoft.com/office/drawing/2014/main" id="{D02812F3-88B6-E5DD-CFFE-D0EE3D8F0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265" y="3588542"/>
            <a:ext cx="2806436" cy="633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23" descr="A blue and white logo&#10;&#10;AI-generated content may be incorrect.">
            <a:extLst>
              <a:ext uri="{FF2B5EF4-FFF2-40B4-BE49-F238E27FC236}">
                <a16:creationId xmlns:a16="http://schemas.microsoft.com/office/drawing/2014/main" id="{5B3FABFE-A94A-1E1D-58E5-30F8098AD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0" t="25641" r="8319" b="37312"/>
          <a:stretch>
            <a:fillRect/>
          </a:stretch>
        </p:blipFill>
        <p:spPr bwMode="auto">
          <a:xfrm>
            <a:off x="906462" y="4439445"/>
            <a:ext cx="2417310" cy="53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24" descr="A blue text on a white background&#10;&#10;AI-generated content may be incorrect.">
            <a:extLst>
              <a:ext uri="{FF2B5EF4-FFF2-40B4-BE49-F238E27FC236}">
                <a16:creationId xmlns:a16="http://schemas.microsoft.com/office/drawing/2014/main" id="{586AFEA4-5479-76BD-CEDE-AADA588C3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0" t="18269" r="3999" b="16347"/>
          <a:stretch>
            <a:fillRect/>
          </a:stretch>
        </p:blipFill>
        <p:spPr bwMode="auto">
          <a:xfrm>
            <a:off x="3646626" y="4402138"/>
            <a:ext cx="2608171" cy="906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14">
            <a:extLst>
              <a:ext uri="{FF2B5EF4-FFF2-40B4-BE49-F238E27FC236}">
                <a16:creationId xmlns:a16="http://schemas.microsoft.com/office/drawing/2014/main" id="{F0BA4DE2-7A03-E018-3E15-51FAA93D0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0" t="17143" r="2348" b="19620"/>
          <a:stretch>
            <a:fillRect/>
          </a:stretch>
        </p:blipFill>
        <p:spPr bwMode="auto">
          <a:xfrm>
            <a:off x="6577651" y="4506119"/>
            <a:ext cx="2305855" cy="798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5" descr="A logo for charter institute housing&#10;&#10;AI-generated content may be incorrect.">
            <a:extLst>
              <a:ext uri="{FF2B5EF4-FFF2-40B4-BE49-F238E27FC236}">
                <a16:creationId xmlns:a16="http://schemas.microsoft.com/office/drawing/2014/main" id="{AE6D0C00-E15B-A425-8DE0-F9E2CD5B8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0" t="17308" r="7840" b="13782"/>
          <a:stretch>
            <a:fillRect/>
          </a:stretch>
        </p:blipFill>
        <p:spPr bwMode="auto">
          <a:xfrm>
            <a:off x="9289745" y="4454282"/>
            <a:ext cx="2308450" cy="954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20" descr="A logo for a company&#10;&#10;AI-generated content may be incorrect.">
            <a:extLst>
              <a:ext uri="{FF2B5EF4-FFF2-40B4-BE49-F238E27FC236}">
                <a16:creationId xmlns:a16="http://schemas.microsoft.com/office/drawing/2014/main" id="{3EE8BA38-3CE8-3E0F-0EB1-C3F8E7DC76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0" t="16988" r="6400" b="16666"/>
          <a:stretch>
            <a:fillRect/>
          </a:stretch>
        </p:blipFill>
        <p:spPr bwMode="auto">
          <a:xfrm>
            <a:off x="878430" y="5278658"/>
            <a:ext cx="2256000" cy="87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2">
            <a:extLst>
              <a:ext uri="{FF2B5EF4-FFF2-40B4-BE49-F238E27FC236}">
                <a16:creationId xmlns:a16="http://schemas.microsoft.com/office/drawing/2014/main" id="{CCBF53A3-8522-84DC-33B4-7A47CE0FCF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51386171-362A-D1F0-646A-B7B42FEA5B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890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</a:t>
            </a: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53B4BC0B-F496-DDE0-F8BE-F15E8CC122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00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</a:t>
            </a: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id="{8631651D-AD68-A9F7-8ED8-BD67EEADBB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875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" name="Rectangle 26">
            <a:extLst>
              <a:ext uri="{FF2B5EF4-FFF2-40B4-BE49-F238E27FC236}">
                <a16:creationId xmlns:a16="http://schemas.microsoft.com/office/drawing/2014/main" id="{090A6A9E-1DE9-C853-718A-7C123A7FA7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89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27">
            <a:extLst>
              <a:ext uri="{FF2B5EF4-FFF2-40B4-BE49-F238E27FC236}">
                <a16:creationId xmlns:a16="http://schemas.microsoft.com/office/drawing/2014/main" id="{23EAA92D-323E-68B5-6343-767562B44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908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28">
            <a:extLst>
              <a:ext uri="{FF2B5EF4-FFF2-40B4-BE49-F238E27FC236}">
                <a16:creationId xmlns:a16="http://schemas.microsoft.com/office/drawing/2014/main" id="{09A4EDC4-0DA1-04AF-9FBD-7AFF609817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8846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1" name="Rectangle 29">
            <a:extLst>
              <a:ext uri="{FF2B5EF4-FFF2-40B4-BE49-F238E27FC236}">
                <a16:creationId xmlns:a16="http://schemas.microsoft.com/office/drawing/2014/main" id="{FF8CF27D-03CD-2B61-CED9-B325EDB147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324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30">
            <a:extLst>
              <a:ext uri="{FF2B5EF4-FFF2-40B4-BE49-F238E27FC236}">
                <a16:creationId xmlns:a16="http://schemas.microsoft.com/office/drawing/2014/main" id="{A6329E0E-A850-FF5A-3BCC-D5E7C6AFC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547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31">
            <a:extLst>
              <a:ext uri="{FF2B5EF4-FFF2-40B4-BE49-F238E27FC236}">
                <a16:creationId xmlns:a16="http://schemas.microsoft.com/office/drawing/2014/main" id="{BB993AF3-075B-C2C0-E6C0-334D8F3D48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1834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</a:t>
            </a: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32">
            <a:extLst>
              <a:ext uri="{FF2B5EF4-FFF2-40B4-BE49-F238E27FC236}">
                <a16:creationId xmlns:a16="http://schemas.microsoft.com/office/drawing/2014/main" id="{8381ACD3-9FC9-0F59-A7DF-569B507D5F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0216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33">
            <a:extLst>
              <a:ext uri="{FF2B5EF4-FFF2-40B4-BE49-F238E27FC236}">
                <a16:creationId xmlns:a16="http://schemas.microsoft.com/office/drawing/2014/main" id="{39C97426-B496-16B6-C47D-2C904C4280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487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</a:t>
            </a: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34">
            <a:extLst>
              <a:ext uri="{FF2B5EF4-FFF2-40B4-BE49-F238E27FC236}">
                <a16:creationId xmlns:a16="http://schemas.microsoft.com/office/drawing/2014/main" id="{78F67206-FCD8-04FB-6EFE-4883963A6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7964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7" name="Rectangle 35">
            <a:extLst>
              <a:ext uri="{FF2B5EF4-FFF2-40B4-BE49-F238E27FC236}">
                <a16:creationId xmlns:a16="http://schemas.microsoft.com/office/drawing/2014/main" id="{16588DC2-AFC2-B77C-3D5C-37349A5E17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9997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</a:t>
            </a: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 36">
            <a:extLst>
              <a:ext uri="{FF2B5EF4-FFF2-40B4-BE49-F238E27FC236}">
                <a16:creationId xmlns:a16="http://schemas.microsoft.com/office/drawing/2014/main" id="{28C5DCB8-D9E1-68CD-7FAF-9714DAEE08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7157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37">
            <a:extLst>
              <a:ext uri="{FF2B5EF4-FFF2-40B4-BE49-F238E27FC236}">
                <a16:creationId xmlns:a16="http://schemas.microsoft.com/office/drawing/2014/main" id="{54971C39-7DA3-E35B-D5C7-B4D4FF64D9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5618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</a:t>
            </a: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38">
            <a:extLst>
              <a:ext uri="{FF2B5EF4-FFF2-40B4-BE49-F238E27FC236}">
                <a16:creationId xmlns:a16="http://schemas.microsoft.com/office/drawing/2014/main" id="{73C162D3-7617-E1B8-DCE8-F7F5AD95F6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4540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39">
            <a:extLst>
              <a:ext uri="{FF2B5EF4-FFF2-40B4-BE49-F238E27FC236}">
                <a16:creationId xmlns:a16="http://schemas.microsoft.com/office/drawing/2014/main" id="{89FE2F5D-E2D1-2DC2-B727-4BBC156965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8953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2" name="Rectangle 40">
            <a:extLst>
              <a:ext uri="{FF2B5EF4-FFF2-40B4-BE49-F238E27FC236}">
                <a16:creationId xmlns:a16="http://schemas.microsoft.com/office/drawing/2014/main" id="{66C21879-71A1-4C18-093B-C75A9AACEC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0383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</a:t>
            </a: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Rectangle 41">
            <a:extLst>
              <a:ext uri="{FF2B5EF4-FFF2-40B4-BE49-F238E27FC236}">
                <a16:creationId xmlns:a16="http://schemas.microsoft.com/office/drawing/2014/main" id="{4DC0F531-E202-CAB9-E9C3-E65A004486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6321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</a:t>
            </a:r>
            <a:endParaRPr kumimoji="0" lang="en-GB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42">
            <a:extLst>
              <a:ext uri="{FF2B5EF4-FFF2-40B4-BE49-F238E27FC236}">
                <a16:creationId xmlns:a16="http://schemas.microsoft.com/office/drawing/2014/main" id="{DA956152-E06F-C95A-EE4E-B317448E06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4544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339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5E1D90-FCAA-C873-1F05-E5E4EE488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2D7E975-DFB6-252C-EB2B-DBF7E874AA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211" y="211504"/>
            <a:ext cx="1489161" cy="1489161"/>
          </a:xfrm>
          <a:prstGeom prst="rect">
            <a:avLst/>
          </a:prstGeom>
        </p:spPr>
      </p:pic>
      <p:pic>
        <p:nvPicPr>
          <p:cNvPr id="19" name="Picture 18" descr="Logo&#10;&#10;Description automatically generated">
            <a:extLst>
              <a:ext uri="{FF2B5EF4-FFF2-40B4-BE49-F238E27FC236}">
                <a16:creationId xmlns:a16="http://schemas.microsoft.com/office/drawing/2014/main" id="{17036C5C-05D1-9B84-D10F-92A417E2B3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7435" y="4510215"/>
            <a:ext cx="1547142" cy="153149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6323A50-6120-1BB7-BB5F-ADFC2097AEDB}"/>
              </a:ext>
            </a:extLst>
          </p:cNvPr>
          <p:cNvSpPr txBox="1"/>
          <p:nvPr/>
        </p:nvSpPr>
        <p:spPr>
          <a:xfrm>
            <a:off x="4213654" y="4510216"/>
            <a:ext cx="51949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info@stopsocialhousingstigma.org</a:t>
            </a:r>
          </a:p>
        </p:txBody>
      </p:sp>
      <p:pic>
        <p:nvPicPr>
          <p:cNvPr id="1026" name="Picture 2" descr="Web Icon Logo PNG Vector">
            <a:extLst>
              <a:ext uri="{FF2B5EF4-FFF2-40B4-BE49-F238E27FC236}">
                <a16:creationId xmlns:a16="http://schemas.microsoft.com/office/drawing/2014/main" id="{E0287C16-BC1D-C7BE-27E9-EACDFA91A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678" y="394230"/>
            <a:ext cx="1531499" cy="1531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214C79-A4ED-0652-13AA-B24C114BB197}"/>
              </a:ext>
            </a:extLst>
          </p:cNvPr>
          <p:cNvSpPr txBox="1"/>
          <p:nvPr/>
        </p:nvSpPr>
        <p:spPr>
          <a:xfrm>
            <a:off x="4086433" y="931822"/>
            <a:ext cx="43430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stopsocialhousingstigma.org</a:t>
            </a:r>
          </a:p>
        </p:txBody>
      </p:sp>
      <p:pic>
        <p:nvPicPr>
          <p:cNvPr id="3" name="Picture 2" descr="Facebook Logo and symbol, meaning, history, PNG, brand">
            <a:extLst>
              <a:ext uri="{FF2B5EF4-FFF2-40B4-BE49-F238E27FC236}">
                <a16:creationId xmlns:a16="http://schemas.microsoft.com/office/drawing/2014/main" id="{AE18BE97-398D-C701-50BE-32F39D2088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933" y="2294214"/>
            <a:ext cx="3023358" cy="1700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linkedin&quot; Icon - Download for free – Iconduck">
            <a:extLst>
              <a:ext uri="{FF2B5EF4-FFF2-40B4-BE49-F238E27FC236}">
                <a16:creationId xmlns:a16="http://schemas.microsoft.com/office/drawing/2014/main" id="{83C96C6E-9270-814E-9C54-4912790B5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654" y="2473782"/>
            <a:ext cx="1391867" cy="1391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Twitter rapidly rebrands as X with user-submitted logo">
            <a:extLst>
              <a:ext uri="{FF2B5EF4-FFF2-40B4-BE49-F238E27FC236}">
                <a16:creationId xmlns:a16="http://schemas.microsoft.com/office/drawing/2014/main" id="{7ACF4D36-A0A9-3F54-04A0-BC81B2197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110" y="2452953"/>
            <a:ext cx="1478859" cy="1391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1902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6C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C21F4C2-422D-542B-9B52-0FC0AEC5E163}"/>
              </a:ext>
            </a:extLst>
          </p:cNvPr>
          <p:cNvSpPr txBox="1"/>
          <p:nvPr/>
        </p:nvSpPr>
        <p:spPr>
          <a:xfrm>
            <a:off x="457200" y="101240"/>
            <a:ext cx="11216640" cy="6178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32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algn="ctr"/>
            <a:r>
              <a:rPr lang="en-GB" sz="3200" b="1" dirty="0">
                <a:solidFill>
                  <a:schemeClr val="bg1"/>
                </a:solidFill>
                <a:latin typeface="Aptos" panose="020B0004020202020204" pitchFamily="34" charset="0"/>
              </a:rPr>
              <a:t>Annual General Meeting agenda</a:t>
            </a:r>
          </a:p>
          <a:p>
            <a:pPr algn="ctr"/>
            <a:endParaRPr lang="en-GB" sz="32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en-GB" sz="800" dirty="0"/>
          </a:p>
          <a:p>
            <a:pPr marL="2865438" indent="-623888">
              <a:lnSpc>
                <a:spcPct val="105000"/>
              </a:lnSpc>
              <a:spcAft>
                <a:spcPts val="800"/>
              </a:spcAft>
              <a:buAutoNum type="arabicPlain"/>
            </a:pPr>
            <a:r>
              <a:rPr lang="en-GB" sz="32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Welcome – recording the AGM</a:t>
            </a:r>
          </a:p>
          <a:p>
            <a:pPr marL="2865438" indent="-623888">
              <a:lnSpc>
                <a:spcPct val="105000"/>
              </a:lnSpc>
              <a:spcAft>
                <a:spcPts val="800"/>
              </a:spcAft>
              <a:buAutoNum type="arabicPlain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</a:rPr>
              <a:t>Annual report – a Call to Action</a:t>
            </a:r>
          </a:p>
          <a:p>
            <a:pPr marL="2865438" indent="-623888">
              <a:lnSpc>
                <a:spcPct val="105000"/>
              </a:lnSpc>
              <a:spcAft>
                <a:spcPts val="800"/>
              </a:spcAft>
              <a:buAutoNum type="arabicPlain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</a:rPr>
              <a:t>Annual report – SSHS’s work programme</a:t>
            </a:r>
          </a:p>
          <a:p>
            <a:pPr marL="2865438" indent="-623888">
              <a:lnSpc>
                <a:spcPct val="105000"/>
              </a:lnSpc>
              <a:spcAft>
                <a:spcPts val="800"/>
              </a:spcAft>
              <a:buAutoNum type="arabicPlain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</a:rPr>
              <a:t>Finance report</a:t>
            </a:r>
          </a:p>
          <a:p>
            <a:pPr marL="2865438" indent="-623888">
              <a:lnSpc>
                <a:spcPct val="105000"/>
              </a:lnSpc>
              <a:spcAft>
                <a:spcPts val="800"/>
              </a:spcAft>
              <a:buAutoNum type="arabicPlain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</a:rPr>
              <a:t>Membership report</a:t>
            </a:r>
          </a:p>
          <a:p>
            <a:pPr marL="2865438" indent="-623888">
              <a:lnSpc>
                <a:spcPct val="105000"/>
              </a:lnSpc>
              <a:spcAft>
                <a:spcPts val="800"/>
              </a:spcAft>
              <a:buAutoNum type="arabicPlain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</a:rPr>
              <a:t>The National Committee</a:t>
            </a:r>
          </a:p>
          <a:p>
            <a:pPr marL="892175" indent="-622300">
              <a:lnSpc>
                <a:spcPct val="105000"/>
              </a:lnSpc>
              <a:spcAft>
                <a:spcPts val="800"/>
              </a:spcAft>
              <a:buFont typeface="+mj-lt"/>
              <a:buAutoNum type="alphaLcParenR"/>
            </a:pPr>
            <a:endParaRPr lang="en-GB" sz="24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B9A9D9-E435-3669-7F45-135581AA8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3080" y="5455920"/>
            <a:ext cx="1280983" cy="128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796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6C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C21F4C2-422D-542B-9B52-0FC0AEC5E163}"/>
              </a:ext>
            </a:extLst>
          </p:cNvPr>
          <p:cNvSpPr txBox="1"/>
          <p:nvPr/>
        </p:nvSpPr>
        <p:spPr>
          <a:xfrm>
            <a:off x="237937" y="416560"/>
            <a:ext cx="11420663" cy="8323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Stigma – the most important issue for tenants?</a:t>
            </a:r>
          </a:p>
          <a:p>
            <a:pPr marL="269875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Quotes from the post Grenfell Green Paper 2018:</a:t>
            </a:r>
          </a:p>
          <a:p>
            <a:pPr marL="892175" marR="0" lvl="0" indent="-62230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“As the 8,000 conversations and submissions behind this Green Paper show, many people living in England’s four million social homes feel ignored and stigmatised, too often treated with a lack of respect by landlords who appear remote, unaccountable and uninterested in meeting their needs… </a:t>
            </a:r>
          </a:p>
          <a:p>
            <a:pPr marL="892175" marR="0" lvl="0" indent="-62230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Stigma was the most consistent theme raised by residents at the engagement events.  Residents told us that they were made to feel like </a:t>
            </a: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second class citizens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They reported being treated as an </a:t>
            </a: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underclass. 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 will begin to tackle the stigma which for too long has been associated with social housing”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803275" marR="0" lvl="0" indent="-53340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803275" marR="0" lvl="0" indent="-53340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803275" marR="0" lvl="0" indent="-53340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1232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6C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4AF906-5935-410D-31FC-E1343DCCD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D9D6592-0E04-D1E6-F6A7-8F37A73A4DEF}"/>
              </a:ext>
            </a:extLst>
          </p:cNvPr>
          <p:cNvSpPr txBox="1"/>
          <p:nvPr/>
        </p:nvSpPr>
        <p:spPr>
          <a:xfrm>
            <a:off x="1" y="416560"/>
            <a:ext cx="11658600" cy="8620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The National Tenant Survey – interim results</a:t>
            </a:r>
          </a:p>
          <a:p>
            <a:pPr marL="892175" marR="0" lvl="0" indent="-62230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892175" marR="0" lvl="0" indent="-62230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SSHS national stigma tenant survey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– will run till January 2026, but as of 28</a:t>
            </a:r>
            <a:r>
              <a:rPr kumimoji="0" lang="en-GB" sz="28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th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October – there have been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1,394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responses</a:t>
            </a:r>
          </a:p>
          <a:p>
            <a:pPr marL="892175" marR="0" lvl="0" indent="-62230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Over two thirds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(</a:t>
            </a:r>
            <a:r>
              <a:rPr lang="en-GB" sz="2800" b="1" dirty="0">
                <a:solidFill>
                  <a:prstClr val="white"/>
                </a:solidFill>
                <a:latin typeface="Aptos" panose="020B0004020202020204" pitchFamily="34" charset="0"/>
              </a:rPr>
              <a:t>69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%)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have said they feel stigmatised</a:t>
            </a:r>
            <a:endParaRPr lang="en-GB" sz="2800" dirty="0">
              <a:solidFill>
                <a:prstClr val="white"/>
              </a:solidFill>
              <a:latin typeface="Aptos" panose="020B0004020202020204" pitchFamily="34" charset="0"/>
            </a:endParaRPr>
          </a:p>
          <a:p>
            <a:pPr marL="892175" marR="0" lvl="0" indent="-62230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Over half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(54%)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because of the landlord</a:t>
            </a:r>
          </a:p>
          <a:p>
            <a:pPr marL="892175" marR="0" lvl="0" indent="-62230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Over two thirds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(67%)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consider that the Government has “not done very much” or has “done nothing” to tackle social housing stigma</a:t>
            </a:r>
          </a:p>
          <a:p>
            <a:pPr marL="892175" marR="0" lvl="0" indent="-62230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800" dirty="0">
                <a:solidFill>
                  <a:prstClr val="white"/>
                </a:solidFill>
                <a:latin typeface="Aptos" panose="020B0004020202020204" pitchFamily="34" charset="0"/>
              </a:rPr>
              <a:t>33% do not trust their landlords, but about 30% do</a:t>
            </a:r>
          </a:p>
          <a:p>
            <a:pPr marL="892175" marR="0" lvl="0" indent="-62230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39% consider the Regulator has done little but 22% more positive</a:t>
            </a:r>
          </a:p>
          <a:p>
            <a:pPr marL="892175" marR="0" lvl="0" indent="-62230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800" dirty="0">
                <a:solidFill>
                  <a:prstClr val="white"/>
                </a:solidFill>
                <a:latin typeface="Aptos" panose="020B0004020202020204" pitchFamily="34" charset="0"/>
              </a:rPr>
              <a:t>36% consider the Ombudsman has done little but 27% more positive</a:t>
            </a:r>
          </a:p>
          <a:p>
            <a:pPr marL="892175" marR="0" lvl="0" indent="-62230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Survey open to the end of the year – a lot of comments to analyse</a:t>
            </a:r>
          </a:p>
          <a:p>
            <a:pPr marL="892175" marR="0" lvl="0" indent="-62230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803275" marR="0" lvl="0" indent="-53340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803275" marR="0" lvl="0" indent="-53340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803275" marR="0" lvl="0" indent="-53340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2913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6C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C21F4C2-422D-542B-9B52-0FC0AEC5E163}"/>
              </a:ext>
            </a:extLst>
          </p:cNvPr>
          <p:cNvSpPr txBox="1"/>
          <p:nvPr/>
        </p:nvSpPr>
        <p:spPr>
          <a:xfrm>
            <a:off x="457200" y="101240"/>
            <a:ext cx="11216640" cy="7698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32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algn="ctr"/>
            <a:r>
              <a:rPr lang="en-GB" sz="3200" b="1" dirty="0">
                <a:solidFill>
                  <a:schemeClr val="bg1"/>
                </a:solidFill>
                <a:latin typeface="Aptos" panose="020B0004020202020204" pitchFamily="34" charset="0"/>
              </a:rPr>
              <a:t>A Call to Action</a:t>
            </a:r>
          </a:p>
          <a:p>
            <a:pPr algn="ctr"/>
            <a:endParaRPr lang="en-GB" sz="10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en-GB" sz="800" dirty="0"/>
          </a:p>
          <a:p>
            <a:pPr marL="134937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</a:rPr>
              <a:t>Tenants &amp; tenants organisations</a:t>
            </a:r>
          </a:p>
          <a:p>
            <a:pPr marL="134937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</a:rPr>
              <a:t>All senior sector leaders</a:t>
            </a:r>
          </a:p>
          <a:p>
            <a:pPr marL="134937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</a:rPr>
              <a:t>Government &amp; MHCLG</a:t>
            </a:r>
          </a:p>
          <a:p>
            <a:pPr marL="134937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</a:rPr>
              <a:t>MPs and Councillors</a:t>
            </a:r>
          </a:p>
          <a:p>
            <a:pPr marL="134937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</a:rPr>
              <a:t>The Regulator</a:t>
            </a:r>
          </a:p>
          <a:p>
            <a:pPr marL="134937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</a:rPr>
              <a:t>Trade and sector representative bodies</a:t>
            </a:r>
          </a:p>
          <a:p>
            <a:pPr marL="134937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</a:rPr>
              <a:t>Landlords and their staff</a:t>
            </a:r>
          </a:p>
          <a:p>
            <a:pPr marL="134937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</a:rPr>
              <a:t>Decision makers in landlords (boards and </a:t>
            </a:r>
            <a:r>
              <a:rPr lang="en-GB" sz="3200" dirty="0" err="1">
                <a:solidFill>
                  <a:schemeClr val="bg1"/>
                </a:solidFill>
                <a:latin typeface="Aptos" panose="020B0004020202020204" pitchFamily="34" charset="0"/>
              </a:rPr>
              <a:t>cllrs</a:t>
            </a: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</a:rPr>
              <a:t>)</a:t>
            </a:r>
          </a:p>
          <a:p>
            <a:pPr marL="134937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892175" indent="-622300">
              <a:lnSpc>
                <a:spcPct val="105000"/>
              </a:lnSpc>
              <a:spcAft>
                <a:spcPts val="800"/>
              </a:spcAft>
              <a:buFont typeface="+mj-lt"/>
              <a:buAutoNum type="alphaLcParenR"/>
            </a:pPr>
            <a:endParaRPr lang="en-GB" sz="24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B9A9D9-E435-3669-7F45-135581AA8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3080" y="5455920"/>
            <a:ext cx="1280983" cy="128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60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6C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EAB389-DA1F-0E5E-589B-289E6D453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72D1F04-8916-C2F2-2B3C-7ADD97563663}"/>
              </a:ext>
            </a:extLst>
          </p:cNvPr>
          <p:cNvSpPr txBox="1"/>
          <p:nvPr/>
        </p:nvSpPr>
        <p:spPr>
          <a:xfrm>
            <a:off x="457200" y="101240"/>
            <a:ext cx="11216640" cy="6976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32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algn="ctr"/>
            <a:r>
              <a:rPr lang="en-GB" sz="3200" b="1" dirty="0">
                <a:solidFill>
                  <a:schemeClr val="bg1"/>
                </a:solidFill>
                <a:latin typeface="Aptos" panose="020B0004020202020204" pitchFamily="34" charset="0"/>
              </a:rPr>
              <a:t>A Call to Action</a:t>
            </a:r>
          </a:p>
          <a:p>
            <a:pPr algn="ctr"/>
            <a:endParaRPr lang="en-GB" sz="10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en-GB" sz="800" dirty="0"/>
          </a:p>
          <a:p>
            <a:pPr marL="134937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</a:rPr>
              <a:t>Contractors</a:t>
            </a:r>
          </a:p>
          <a:p>
            <a:pPr marL="134937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</a:rPr>
              <a:t>Operatives</a:t>
            </a:r>
          </a:p>
          <a:p>
            <a:pPr marL="134937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</a:rPr>
              <a:t>Solicitors, accountants, surveyors, internal auditors, advisors to the social housing sector</a:t>
            </a:r>
          </a:p>
          <a:p>
            <a:pPr marL="134937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</a:rPr>
              <a:t>The press and the media</a:t>
            </a:r>
          </a:p>
          <a:p>
            <a:pPr marL="134937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</a:rPr>
              <a:t>The housing press</a:t>
            </a:r>
          </a:p>
          <a:p>
            <a:pPr marL="134937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ptos" panose="020B0004020202020204" pitchFamily="34" charset="0"/>
              </a:rPr>
              <a:t>Everyone and everyone else</a:t>
            </a:r>
          </a:p>
          <a:p>
            <a:pPr marL="1349375" indent="-457200">
              <a:lnSpc>
                <a:spcPct val="105000"/>
              </a:lnSpc>
              <a:spcAft>
                <a:spcPts val="800"/>
              </a:spcAft>
              <a:buSzPct val="60000"/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892175" indent="-622300">
              <a:lnSpc>
                <a:spcPct val="105000"/>
              </a:lnSpc>
              <a:spcAft>
                <a:spcPts val="800"/>
              </a:spcAft>
              <a:buFont typeface="+mj-lt"/>
              <a:buAutoNum type="alphaLcParenR"/>
            </a:pPr>
            <a:endParaRPr lang="en-GB" sz="24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190A2E3-2191-1DAE-8396-0B7D97AD7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3080" y="5455920"/>
            <a:ext cx="1280983" cy="128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457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6C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C21F4C2-422D-542B-9B52-0FC0AEC5E163}"/>
              </a:ext>
            </a:extLst>
          </p:cNvPr>
          <p:cNvSpPr txBox="1"/>
          <p:nvPr/>
        </p:nvSpPr>
        <p:spPr>
          <a:xfrm>
            <a:off x="457200" y="101240"/>
            <a:ext cx="11216640" cy="10294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  <a:latin typeface="Aptos" panose="020B0004020202020204" pitchFamily="34" charset="0"/>
              </a:rPr>
              <a:t>Progress?</a:t>
            </a:r>
          </a:p>
          <a:p>
            <a:endParaRPr lang="en-GB" sz="2800" dirty="0"/>
          </a:p>
          <a:p>
            <a:pPr marL="892175" indent="-622300">
              <a:lnSpc>
                <a:spcPct val="10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Aptos" panose="020B0004020202020204" pitchFamily="34" charset="0"/>
              </a:rPr>
              <a:t>Progress has been made in various areas since Grenfell</a:t>
            </a:r>
          </a:p>
          <a:p>
            <a:pPr marL="892175" indent="-622300">
              <a:lnSpc>
                <a:spcPct val="10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Aptos" panose="020B0004020202020204" pitchFamily="34" charset="0"/>
              </a:rPr>
              <a:t>But the culture, attitudes and behaviours still exist</a:t>
            </a:r>
          </a:p>
          <a:p>
            <a:pPr marL="892175" indent="-622300">
              <a:lnSpc>
                <a:spcPct val="10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Aptos" panose="020B0004020202020204" pitchFamily="34" charset="0"/>
              </a:rPr>
              <a:t>“People feel abandoned, they feel they are not understood, they feel they are not listened to”</a:t>
            </a:r>
          </a:p>
          <a:p>
            <a:pPr marL="892175" indent="-622300">
              <a:lnSpc>
                <a:spcPct val="10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Aptos" panose="020B0004020202020204" pitchFamily="34" charset="0"/>
              </a:rPr>
              <a:t>“Sometimes it feels like you should feel lucky that you have a roof over your head.  How dare you think you are going to be anything but a social housing tenant?”</a:t>
            </a:r>
          </a:p>
          <a:p>
            <a:pPr marL="892175" indent="-622300">
              <a:lnSpc>
                <a:spcPct val="10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Aptos" panose="020B0004020202020204" pitchFamily="34" charset="0"/>
              </a:rPr>
              <a:t>“Just be quiet and take what you are given”</a:t>
            </a:r>
          </a:p>
          <a:p>
            <a:pPr marL="892175" indent="-622300">
              <a:lnSpc>
                <a:spcPct val="10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Aptos" panose="020B0004020202020204" pitchFamily="34" charset="0"/>
              </a:rPr>
              <a:t>“You don’t pay rent – what do you expect?”</a:t>
            </a:r>
          </a:p>
          <a:p>
            <a:pPr marL="892175" indent="-622300">
              <a:lnSpc>
                <a:spcPct val="10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Aptos" panose="020B0004020202020204" pitchFamily="34" charset="0"/>
              </a:rPr>
              <a:t>“Stigma is a normal part of a lot of tenants’ lives”</a:t>
            </a:r>
          </a:p>
          <a:p>
            <a:pPr marL="892175" indent="-622300">
              <a:lnSpc>
                <a:spcPct val="10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marL="892175" indent="-622300">
              <a:lnSpc>
                <a:spcPct val="10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marL="892175" indent="-622300">
              <a:lnSpc>
                <a:spcPct val="10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marL="892175" indent="-622300">
              <a:lnSpc>
                <a:spcPct val="10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marL="892175" indent="-622300">
              <a:lnSpc>
                <a:spcPct val="10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892175" indent="-622300">
              <a:lnSpc>
                <a:spcPct val="105000"/>
              </a:lnSpc>
              <a:spcAft>
                <a:spcPts val="800"/>
              </a:spcAft>
              <a:buFont typeface="+mj-lt"/>
              <a:buAutoNum type="alphaLcParenR"/>
            </a:pPr>
            <a:endParaRPr lang="en-GB" sz="24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8558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60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C21F4C2-422D-542B-9B52-0FC0AEC5E163}"/>
              </a:ext>
            </a:extLst>
          </p:cNvPr>
          <p:cNvSpPr txBox="1"/>
          <p:nvPr/>
        </p:nvSpPr>
        <p:spPr>
          <a:xfrm>
            <a:off x="114301" y="292735"/>
            <a:ext cx="11344274" cy="7181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GB" sz="3200" b="1" dirty="0">
                <a:solidFill>
                  <a:schemeClr val="bg1"/>
                </a:solidFill>
                <a:latin typeface="Aptos" panose="020B0004020202020204" pitchFamily="34" charset="0"/>
              </a:rPr>
              <a:t>SSHS’s work programme 2024-2025</a:t>
            </a:r>
          </a:p>
          <a:p>
            <a:pPr algn="ctr">
              <a:lnSpc>
                <a:spcPct val="130000"/>
              </a:lnSpc>
            </a:pPr>
            <a:endParaRPr lang="en-GB" sz="16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marL="803275" indent="-533400">
              <a:lnSpc>
                <a:spcPct val="13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803275" indent="-533400">
              <a:lnSpc>
                <a:spcPct val="13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803275" indent="-5334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The launch of the Tackling Stigma Journey Planner</a:t>
            </a:r>
          </a:p>
          <a:p>
            <a:pPr marL="803275" indent="-5334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ptos" panose="020B0004020202020204" pitchFamily="34" charset="0"/>
              </a:rPr>
              <a:t>Work with the Pioneer Travellers</a:t>
            </a:r>
          </a:p>
          <a:p>
            <a:pPr marL="803275" indent="-5334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ptos" panose="020B0004020202020204" pitchFamily="34" charset="0"/>
              </a:rPr>
              <a:t>Uniting the housing sector – building the membership – engaging with tenants and landlords</a:t>
            </a:r>
          </a:p>
          <a:p>
            <a:pPr marL="803275" indent="-5334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ptos" panose="020B0004020202020204" pitchFamily="34" charset="0"/>
              </a:rPr>
              <a:t>Speaking and exhibiting at numerous conferences and events (many thanks to TPAS, Inside Housing, Ocean Media, CIH, NHF, NHC, YDC)</a:t>
            </a:r>
          </a:p>
          <a:p>
            <a:pPr marL="803275" indent="-5334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ptos" panose="020B0004020202020204" pitchFamily="34" charset="0"/>
              </a:rPr>
              <a:t>Communication with Government; submitting policy proposals; giving evidence to the HCLG Committee</a:t>
            </a:r>
          </a:p>
          <a:p>
            <a:pPr marL="803275" indent="-5334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ptos" panose="020B0004020202020204" pitchFamily="34" charset="0"/>
              </a:rPr>
              <a:t>Social media and launching a new website</a:t>
            </a:r>
          </a:p>
          <a:p>
            <a:pPr marL="803275" indent="-533400">
              <a:lnSpc>
                <a:spcPct val="13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 dirty="0"/>
          </a:p>
          <a:p>
            <a:pPr>
              <a:lnSpc>
                <a:spcPct val="130000"/>
              </a:lnSpc>
            </a:pPr>
            <a:endParaRPr lang="en-GB" sz="2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A4006C-8BA7-2195-3B22-41DA11A3D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8083" y="5577017"/>
            <a:ext cx="1280983" cy="12809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1954CA-9E24-DBE7-27AA-13225D7FA7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526" y="1154499"/>
            <a:ext cx="9486900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159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606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391556-DE23-E368-CB18-24C8AC5D1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6D5EBBD-9EA1-E38E-B779-8E6BA3C9064F}"/>
              </a:ext>
            </a:extLst>
          </p:cNvPr>
          <p:cNvSpPr txBox="1"/>
          <p:nvPr/>
        </p:nvSpPr>
        <p:spPr>
          <a:xfrm>
            <a:off x="114301" y="292735"/>
            <a:ext cx="11344274" cy="7267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GB" sz="3200" b="1" dirty="0">
                <a:solidFill>
                  <a:schemeClr val="bg1"/>
                </a:solidFill>
                <a:latin typeface="Aptos" panose="020B0004020202020204" pitchFamily="34" charset="0"/>
              </a:rPr>
              <a:t>SSHS’s work programme 2025-2026</a:t>
            </a:r>
          </a:p>
          <a:p>
            <a:pPr algn="ctr">
              <a:lnSpc>
                <a:spcPct val="130000"/>
              </a:lnSpc>
            </a:pPr>
            <a:endParaRPr lang="en-GB" sz="16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marL="803275" indent="-5334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Promoting the Journey Planner</a:t>
            </a:r>
          </a:p>
          <a:p>
            <a:pPr marL="803275" indent="-5334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ptos" panose="020B0004020202020204" pitchFamily="34" charset="0"/>
              </a:rPr>
              <a:t>The Tenant Survey</a:t>
            </a:r>
          </a:p>
          <a:p>
            <a:pPr marL="803275" indent="-5334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ptos" panose="020B0004020202020204" pitchFamily="34" charset="0"/>
              </a:rPr>
              <a:t>Stigma and tenant scrutiny project with TPAS</a:t>
            </a:r>
          </a:p>
          <a:p>
            <a:pPr marL="803275" indent="-5334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ptos" panose="020B0004020202020204" pitchFamily="34" charset="0"/>
              </a:rPr>
              <a:t>The SSHS Officer Forum</a:t>
            </a:r>
          </a:p>
          <a:p>
            <a:pPr marL="803275" indent="-5334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ptos" panose="020B0004020202020204" pitchFamily="34" charset="0"/>
              </a:rPr>
              <a:t>Assessing tacking stigma</a:t>
            </a:r>
          </a:p>
          <a:p>
            <a:pPr marL="803275" indent="-5334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ptos" panose="020B0004020202020204" pitchFamily="34" charset="0"/>
              </a:rPr>
              <a:t>Stigma and developers</a:t>
            </a:r>
          </a:p>
          <a:p>
            <a:pPr marL="803275" indent="-5334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ptos" panose="020B0004020202020204" pitchFamily="34" charset="0"/>
              </a:rPr>
              <a:t>Supporting National Tenant Voice</a:t>
            </a:r>
          </a:p>
          <a:p>
            <a:pPr marL="803275" indent="-5334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ptos" panose="020B0004020202020204" pitchFamily="34" charset="0"/>
              </a:rPr>
              <a:t>Stigma and contractors</a:t>
            </a:r>
          </a:p>
          <a:p>
            <a:pPr marL="803275" indent="-5334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ptos" panose="020B0004020202020204" pitchFamily="34" charset="0"/>
              </a:rPr>
              <a:t>A festival of social housing?</a:t>
            </a:r>
          </a:p>
          <a:p>
            <a:pPr marL="803275" indent="-533400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marL="803275" indent="-533400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marL="803275" indent="-533400">
              <a:lnSpc>
                <a:spcPct val="13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 dirty="0"/>
          </a:p>
          <a:p>
            <a:pPr>
              <a:lnSpc>
                <a:spcPct val="130000"/>
              </a:lnSpc>
            </a:pPr>
            <a:endParaRPr lang="en-GB" sz="2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BDE8407-28F0-18C7-FB51-3A72078EE7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8083" y="5577017"/>
            <a:ext cx="1280983" cy="128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503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6447</TotalTime>
  <Words>1002</Words>
  <Application>Microsoft Office PowerPoint</Application>
  <PresentationFormat>Widescreen</PresentationFormat>
  <Paragraphs>202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Aptos</vt:lpstr>
      <vt:lpstr>Arial</vt:lpstr>
      <vt:lpstr>Calibri</vt:lpstr>
      <vt:lpstr>Calibri Light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Jonathan Wilkinson</dc:creator>
  <cp:lastModifiedBy>NIC BLISS</cp:lastModifiedBy>
  <cp:revision>107</cp:revision>
  <dcterms:created xsi:type="dcterms:W3CDTF">2022-05-09T13:28:13Z</dcterms:created>
  <dcterms:modified xsi:type="dcterms:W3CDTF">2025-11-03T06:12:45Z</dcterms:modified>
</cp:coreProperties>
</file>